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0"/>
  </p:notesMasterIdLst>
  <p:handoutMasterIdLst>
    <p:handoutMasterId r:id="rId21"/>
  </p:handoutMasterIdLst>
  <p:sldIdLst>
    <p:sldId id="256" r:id="rId2"/>
    <p:sldId id="294" r:id="rId3"/>
    <p:sldId id="301" r:id="rId4"/>
    <p:sldId id="264" r:id="rId5"/>
    <p:sldId id="265" r:id="rId6"/>
    <p:sldId id="290" r:id="rId7"/>
    <p:sldId id="326" r:id="rId8"/>
    <p:sldId id="292" r:id="rId9"/>
    <p:sldId id="293" r:id="rId10"/>
    <p:sldId id="327" r:id="rId11"/>
    <p:sldId id="328" r:id="rId12"/>
    <p:sldId id="329" r:id="rId13"/>
    <p:sldId id="330" r:id="rId14"/>
    <p:sldId id="331" r:id="rId15"/>
    <p:sldId id="332" r:id="rId16"/>
    <p:sldId id="333" r:id="rId17"/>
    <p:sldId id="334" r:id="rId18"/>
    <p:sldId id="335" r:id="rId1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BE4CAC"/>
    <a:srgbClr val="083EB3"/>
    <a:srgbClr val="0E5C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autoAdjust="0"/>
    <p:restoredTop sz="79204" autoAdjust="0"/>
  </p:normalViewPr>
  <p:slideViewPr>
    <p:cSldViewPr snapToGrid="0">
      <p:cViewPr>
        <p:scale>
          <a:sx n="100" d="100"/>
          <a:sy n="100" d="100"/>
        </p:scale>
        <p:origin x="920" y="-368"/>
      </p:cViewPr>
      <p:guideLst/>
    </p:cSldViewPr>
  </p:slideViewPr>
  <p:notesTextViewPr>
    <p:cViewPr>
      <p:scale>
        <a:sx n="1" d="1"/>
        <a:sy n="1" d="1"/>
      </p:scale>
      <p:origin x="0" y="0"/>
    </p:cViewPr>
  </p:notesTextViewPr>
  <p:sorterViewPr>
    <p:cViewPr>
      <p:scale>
        <a:sx n="160" d="100"/>
        <a:sy n="160" d="100"/>
      </p:scale>
      <p:origin x="0" y="-69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C4C0EC7F-51AA-4F8F-9EB5-7D71E2758286}" type="datetimeFigureOut">
              <a:rPr lang="en-US" smtClean="0"/>
              <a:t>4/10/20</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5837D183-4E1B-49F6-8D2E-C6F5CFBF159C}" type="slidenum">
              <a:rPr lang="en-US" smtClean="0"/>
              <a:t>‹#›</a:t>
            </a:fld>
            <a:endParaRPr lang="en-US"/>
          </a:p>
        </p:txBody>
      </p:sp>
    </p:spTree>
    <p:extLst>
      <p:ext uri="{BB962C8B-B14F-4D97-AF65-F5344CB8AC3E}">
        <p14:creationId xmlns:p14="http://schemas.microsoft.com/office/powerpoint/2010/main" val="337328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7ABE0CA-C54B-43B8-A5F2-9090AC7F96AD}" type="datetimeFigureOut">
              <a:rPr lang="en-US" smtClean="0"/>
              <a:t>4/10/20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FB67D5F-6E45-4E90-8F6B-B91AF12B199B}" type="slidenum">
              <a:rPr lang="en-US" smtClean="0"/>
              <a:t>‹#›</a:t>
            </a:fld>
            <a:endParaRPr lang="en-US"/>
          </a:p>
        </p:txBody>
      </p:sp>
    </p:spTree>
    <p:extLst>
      <p:ext uri="{BB962C8B-B14F-4D97-AF65-F5344CB8AC3E}">
        <p14:creationId xmlns:p14="http://schemas.microsoft.com/office/powerpoint/2010/main" val="371332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Simplify</a:t>
            </a:r>
            <a:r>
              <a:rPr lang="en-US" baseline="0" dirty="0"/>
              <a:t> it. </a:t>
            </a:r>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6</a:t>
            </a:fld>
            <a:endParaRPr lang="en-US"/>
          </a:p>
        </p:txBody>
      </p:sp>
    </p:spTree>
    <p:extLst>
      <p:ext uri="{BB962C8B-B14F-4D97-AF65-F5344CB8AC3E}">
        <p14:creationId xmlns:p14="http://schemas.microsoft.com/office/powerpoint/2010/main" val="1613506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7D5F-6E45-4E90-8F6B-B91AF12B199B}" type="slidenum">
              <a:rPr lang="en-US" smtClean="0"/>
              <a:t>14</a:t>
            </a:fld>
            <a:endParaRPr lang="en-US"/>
          </a:p>
        </p:txBody>
      </p:sp>
    </p:spTree>
    <p:extLst>
      <p:ext uri="{BB962C8B-B14F-4D97-AF65-F5344CB8AC3E}">
        <p14:creationId xmlns:p14="http://schemas.microsoft.com/office/powerpoint/2010/main" val="3180861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366877-4053-4145-9537-67E01000A774}" type="datetime1">
              <a:rPr lang="en-US" smtClean="0"/>
              <a:t>4/10/20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B144FA-A4B6-4BA2-9DD1-C172BBD468E4}" type="slidenum">
              <a:rPr lang="en-US" smtClean="0"/>
              <a:t>‹#›</a:t>
            </a:fld>
            <a:endParaRPr lang="en-US"/>
          </a:p>
        </p:txBody>
      </p:sp>
    </p:spTree>
    <p:extLst>
      <p:ext uri="{BB962C8B-B14F-4D97-AF65-F5344CB8AC3E}">
        <p14:creationId xmlns:p14="http://schemas.microsoft.com/office/powerpoint/2010/main" val="3480706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13AD05-0078-2344-9E97-D00107BADB36}" type="datetime1">
              <a:rPr lang="en-US" smtClean="0"/>
              <a:t>4/10/20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B144FA-A4B6-4BA2-9DD1-C172BBD468E4}" type="slidenum">
              <a:rPr lang="en-US" smtClean="0"/>
              <a:t>‹#›</a:t>
            </a:fld>
            <a:endParaRPr lang="en-US"/>
          </a:p>
        </p:txBody>
      </p:sp>
    </p:spTree>
    <p:extLst>
      <p:ext uri="{BB962C8B-B14F-4D97-AF65-F5344CB8AC3E}">
        <p14:creationId xmlns:p14="http://schemas.microsoft.com/office/powerpoint/2010/main" val="1546070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A7FEF3-43B5-094B-8AA3-76D03FA29D7D}" type="datetime1">
              <a:rPr lang="en-US" smtClean="0"/>
              <a:t>4/10/20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B144FA-A4B6-4BA2-9DD1-C172BBD468E4}" type="slidenum">
              <a:rPr lang="en-US" smtClean="0"/>
              <a:t>‹#›</a:t>
            </a:fld>
            <a:endParaRPr lang="en-US"/>
          </a:p>
        </p:txBody>
      </p:sp>
    </p:spTree>
    <p:extLst>
      <p:ext uri="{BB962C8B-B14F-4D97-AF65-F5344CB8AC3E}">
        <p14:creationId xmlns:p14="http://schemas.microsoft.com/office/powerpoint/2010/main" val="220738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099CC2-2A2C-2747-A21D-BD272AC1FD5D}" type="datetime1">
              <a:rPr lang="en-US" smtClean="0"/>
              <a:t>4/10/20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B144FA-A4B6-4BA2-9DD1-C172BBD468E4}" type="slidenum">
              <a:rPr lang="en-US" smtClean="0"/>
              <a:t>‹#›</a:t>
            </a:fld>
            <a:endParaRPr lang="en-US"/>
          </a:p>
        </p:txBody>
      </p:sp>
    </p:spTree>
    <p:extLst>
      <p:ext uri="{BB962C8B-B14F-4D97-AF65-F5344CB8AC3E}">
        <p14:creationId xmlns:p14="http://schemas.microsoft.com/office/powerpoint/2010/main" val="2122274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45A31F-3347-F74A-BB9A-49C146A9E8C2}" type="datetime1">
              <a:rPr lang="en-US" smtClean="0"/>
              <a:t>4/10/20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B144FA-A4B6-4BA2-9DD1-C172BBD468E4}" type="slidenum">
              <a:rPr lang="en-US" smtClean="0"/>
              <a:t>‹#›</a:t>
            </a:fld>
            <a:endParaRPr lang="en-US"/>
          </a:p>
        </p:txBody>
      </p:sp>
    </p:spTree>
    <p:extLst>
      <p:ext uri="{BB962C8B-B14F-4D97-AF65-F5344CB8AC3E}">
        <p14:creationId xmlns:p14="http://schemas.microsoft.com/office/powerpoint/2010/main" val="1249432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37DEB8-953B-9D42-8B0E-5B9263CAC3ED}" type="datetime1">
              <a:rPr lang="en-US" smtClean="0"/>
              <a:t>4/10/20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B144FA-A4B6-4BA2-9DD1-C172BBD468E4}" type="slidenum">
              <a:rPr lang="en-US" smtClean="0"/>
              <a:t>‹#›</a:t>
            </a:fld>
            <a:endParaRPr lang="en-US"/>
          </a:p>
        </p:txBody>
      </p:sp>
    </p:spTree>
    <p:extLst>
      <p:ext uri="{BB962C8B-B14F-4D97-AF65-F5344CB8AC3E}">
        <p14:creationId xmlns:p14="http://schemas.microsoft.com/office/powerpoint/2010/main" val="3591547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1F6C93-DF0C-294E-B304-A37E6B130544}" type="datetime1">
              <a:rPr lang="en-US" smtClean="0"/>
              <a:t>4/10/20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B144FA-A4B6-4BA2-9DD1-C172BBD468E4}" type="slidenum">
              <a:rPr lang="en-US" smtClean="0"/>
              <a:t>‹#›</a:t>
            </a:fld>
            <a:endParaRPr lang="en-US"/>
          </a:p>
        </p:txBody>
      </p:sp>
    </p:spTree>
    <p:extLst>
      <p:ext uri="{BB962C8B-B14F-4D97-AF65-F5344CB8AC3E}">
        <p14:creationId xmlns:p14="http://schemas.microsoft.com/office/powerpoint/2010/main" val="105853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CDCBD3-24CF-DE43-96DB-2FC913788CC4}" type="datetime1">
              <a:rPr lang="en-US" smtClean="0"/>
              <a:t>4/10/20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B144FA-A4B6-4BA2-9DD1-C172BBD468E4}" type="slidenum">
              <a:rPr lang="en-US" smtClean="0"/>
              <a:t>‹#›</a:t>
            </a:fld>
            <a:endParaRPr lang="en-US"/>
          </a:p>
        </p:txBody>
      </p:sp>
    </p:spTree>
    <p:extLst>
      <p:ext uri="{BB962C8B-B14F-4D97-AF65-F5344CB8AC3E}">
        <p14:creationId xmlns:p14="http://schemas.microsoft.com/office/powerpoint/2010/main" val="586068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5C7F-9D6C-1A48-BA86-C832CD20E231}" type="datetime1">
              <a:rPr lang="en-US" smtClean="0"/>
              <a:t>4/10/20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B144FA-A4B6-4BA2-9DD1-C172BBD468E4}" type="slidenum">
              <a:rPr lang="en-US" smtClean="0"/>
              <a:t>‹#›</a:t>
            </a:fld>
            <a:endParaRPr lang="en-US"/>
          </a:p>
        </p:txBody>
      </p:sp>
    </p:spTree>
    <p:extLst>
      <p:ext uri="{BB962C8B-B14F-4D97-AF65-F5344CB8AC3E}">
        <p14:creationId xmlns:p14="http://schemas.microsoft.com/office/powerpoint/2010/main" val="2636076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B86C83-C814-D344-B3D3-021AFD7CCAE9}" type="datetime1">
              <a:rPr lang="en-US" smtClean="0"/>
              <a:t>4/10/20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B144FA-A4B6-4BA2-9DD1-C172BBD468E4}" type="slidenum">
              <a:rPr lang="en-US" smtClean="0"/>
              <a:t>‹#›</a:t>
            </a:fld>
            <a:endParaRPr lang="en-US"/>
          </a:p>
        </p:txBody>
      </p:sp>
    </p:spTree>
    <p:extLst>
      <p:ext uri="{BB962C8B-B14F-4D97-AF65-F5344CB8AC3E}">
        <p14:creationId xmlns:p14="http://schemas.microsoft.com/office/powerpoint/2010/main" val="6039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3A9050-E020-DC45-AA51-CE62EBC9D9B0}" type="datetime1">
              <a:rPr lang="en-US" smtClean="0"/>
              <a:t>4/10/20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B144FA-A4B6-4BA2-9DD1-C172BBD468E4}" type="slidenum">
              <a:rPr lang="en-US" smtClean="0"/>
              <a:t>‹#›</a:t>
            </a:fld>
            <a:endParaRPr lang="en-US"/>
          </a:p>
        </p:txBody>
      </p:sp>
    </p:spTree>
    <p:extLst>
      <p:ext uri="{BB962C8B-B14F-4D97-AF65-F5344CB8AC3E}">
        <p14:creationId xmlns:p14="http://schemas.microsoft.com/office/powerpoint/2010/main" val="3581152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1FFEB5-DDCC-FF4C-B66F-85FB0F5E8A59}" type="datetime1">
              <a:rPr lang="en-US" smtClean="0"/>
              <a:t>4/10/20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B144FA-A4B6-4BA2-9DD1-C172BBD468E4}" type="slidenum">
              <a:rPr lang="en-US" smtClean="0"/>
              <a:t>‹#›</a:t>
            </a:fld>
            <a:endParaRPr lang="en-US"/>
          </a:p>
        </p:txBody>
      </p:sp>
    </p:spTree>
    <p:extLst>
      <p:ext uri="{BB962C8B-B14F-4D97-AF65-F5344CB8AC3E}">
        <p14:creationId xmlns:p14="http://schemas.microsoft.com/office/powerpoint/2010/main" val="274182035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Deep Learning: An Overview</a:t>
            </a:r>
          </a:p>
        </p:txBody>
      </p:sp>
      <p:sp>
        <p:nvSpPr>
          <p:cNvPr id="3" name="Subtitle 2"/>
          <p:cNvSpPr>
            <a:spLocks noGrp="1"/>
          </p:cNvSpPr>
          <p:nvPr>
            <p:ph type="subTitle" idx="1"/>
          </p:nvPr>
        </p:nvSpPr>
        <p:spPr/>
        <p:txBody>
          <a:bodyPr>
            <a:normAutofit fontScale="92500" lnSpcReduction="20000"/>
          </a:bodyPr>
          <a:lstStyle/>
          <a:p>
            <a:r>
              <a:rPr lang="en-US" dirty="0"/>
              <a:t>Dr. </a:t>
            </a:r>
            <a:r>
              <a:rPr lang="en-US" dirty="0" err="1"/>
              <a:t>Hsinchun</a:t>
            </a:r>
            <a:r>
              <a:rPr lang="en-US" dirty="0"/>
              <a:t> Chen, University of Arizona</a:t>
            </a:r>
          </a:p>
          <a:p>
            <a:r>
              <a:rPr lang="en-US" dirty="0"/>
              <a:t>Updated April, 2020</a:t>
            </a:r>
          </a:p>
          <a:p>
            <a:endParaRPr lang="en-US" dirty="0"/>
          </a:p>
          <a:p>
            <a:r>
              <a:rPr lang="en-US" dirty="0"/>
              <a:t>Acknowledgements: Lex </a:t>
            </a:r>
            <a:r>
              <a:rPr lang="en-US" dirty="0" err="1"/>
              <a:t>Fridman</a:t>
            </a:r>
            <a:r>
              <a:rPr lang="en-US" dirty="0"/>
              <a:t>, MIT; Y. </a:t>
            </a:r>
            <a:r>
              <a:rPr lang="en-US" dirty="0" err="1"/>
              <a:t>LeCun</a:t>
            </a:r>
            <a:r>
              <a:rPr lang="en-US" dirty="0"/>
              <a:t>, Y. </a:t>
            </a:r>
            <a:r>
              <a:rPr lang="en-US" dirty="0" err="1"/>
              <a:t>Bengio</a:t>
            </a:r>
            <a:r>
              <a:rPr lang="en-US" dirty="0"/>
              <a:t>, and G. Hinton, “Deep Learning,” Nature, May 28, 2015.</a:t>
            </a:r>
          </a:p>
          <a:p>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1</a:t>
            </a:fld>
            <a:endParaRPr lang="en-US"/>
          </a:p>
        </p:txBody>
      </p:sp>
    </p:spTree>
    <p:extLst>
      <p:ext uri="{BB962C8B-B14F-4D97-AF65-F5344CB8AC3E}">
        <p14:creationId xmlns:p14="http://schemas.microsoft.com/office/powerpoint/2010/main" val="2183114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dirty="0"/>
              <a:t>Major DL Architectures &amp; Paradigms</a:t>
            </a:r>
          </a:p>
        </p:txBody>
      </p:sp>
      <p:sp>
        <p:nvSpPr>
          <p:cNvPr id="4" name="Slide Number Placeholder 3"/>
          <p:cNvSpPr>
            <a:spLocks noGrp="1"/>
          </p:cNvSpPr>
          <p:nvPr>
            <p:ph type="sldNum" sz="quarter" idx="12"/>
          </p:nvPr>
        </p:nvSpPr>
        <p:spPr/>
        <p:txBody>
          <a:bodyPr/>
          <a:lstStyle/>
          <a:p>
            <a:fld id="{C3B144FA-A4B6-4BA2-9DD1-C172BBD468E4}" type="slidenum">
              <a:rPr lang="en-US" smtClean="0"/>
              <a:t>10</a:t>
            </a:fld>
            <a:endParaRPr lang="en-US"/>
          </a:p>
        </p:txBody>
      </p:sp>
      <p:pic>
        <p:nvPicPr>
          <p:cNvPr id="8" name="Content Placeholder 7">
            <a:extLst>
              <a:ext uri="{FF2B5EF4-FFF2-40B4-BE49-F238E27FC236}">
                <a16:creationId xmlns:a16="http://schemas.microsoft.com/office/drawing/2014/main" id="{806ABE0E-1DEF-D145-BEDC-70B984E78B3E}"/>
              </a:ext>
            </a:extLst>
          </p:cNvPr>
          <p:cNvPicPr>
            <a:picLocks noGrp="1" noChangeAspect="1"/>
          </p:cNvPicPr>
          <p:nvPr>
            <p:ph idx="1"/>
          </p:nvPr>
        </p:nvPicPr>
        <p:blipFill>
          <a:blip r:embed="rId2"/>
          <a:stretch>
            <a:fillRect/>
          </a:stretch>
        </p:blipFill>
        <p:spPr>
          <a:xfrm>
            <a:off x="838200" y="1462089"/>
            <a:ext cx="4817533" cy="1966912"/>
          </a:xfrm>
          <a:prstGeom prst="rect">
            <a:avLst/>
          </a:prstGeom>
        </p:spPr>
      </p:pic>
      <p:pic>
        <p:nvPicPr>
          <p:cNvPr id="9" name="Picture 8">
            <a:extLst>
              <a:ext uri="{FF2B5EF4-FFF2-40B4-BE49-F238E27FC236}">
                <a16:creationId xmlns:a16="http://schemas.microsoft.com/office/drawing/2014/main" id="{79B5C97C-CC80-C945-9EC0-F6636188A1B6}"/>
              </a:ext>
            </a:extLst>
          </p:cNvPr>
          <p:cNvPicPr>
            <a:picLocks noChangeAspect="1"/>
          </p:cNvPicPr>
          <p:nvPr/>
        </p:nvPicPr>
        <p:blipFill>
          <a:blip r:embed="rId3"/>
          <a:stretch>
            <a:fillRect/>
          </a:stretch>
        </p:blipFill>
        <p:spPr>
          <a:xfrm>
            <a:off x="6231468" y="1462088"/>
            <a:ext cx="5537200" cy="2127779"/>
          </a:xfrm>
          <a:prstGeom prst="rect">
            <a:avLst/>
          </a:prstGeom>
        </p:spPr>
      </p:pic>
      <p:pic>
        <p:nvPicPr>
          <p:cNvPr id="10" name="Picture 9">
            <a:extLst>
              <a:ext uri="{FF2B5EF4-FFF2-40B4-BE49-F238E27FC236}">
                <a16:creationId xmlns:a16="http://schemas.microsoft.com/office/drawing/2014/main" id="{33BD3492-A44B-6947-86CE-C088C38B6B18}"/>
              </a:ext>
            </a:extLst>
          </p:cNvPr>
          <p:cNvPicPr>
            <a:picLocks noChangeAspect="1"/>
          </p:cNvPicPr>
          <p:nvPr/>
        </p:nvPicPr>
        <p:blipFill>
          <a:blip r:embed="rId4"/>
          <a:stretch>
            <a:fillRect/>
          </a:stretch>
        </p:blipFill>
        <p:spPr>
          <a:xfrm>
            <a:off x="996950" y="3827275"/>
            <a:ext cx="10515600" cy="2711637"/>
          </a:xfrm>
          <a:prstGeom prst="rect">
            <a:avLst/>
          </a:prstGeom>
        </p:spPr>
      </p:pic>
      <p:pic>
        <p:nvPicPr>
          <p:cNvPr id="11" name="Picture 10">
            <a:extLst>
              <a:ext uri="{FF2B5EF4-FFF2-40B4-BE49-F238E27FC236}">
                <a16:creationId xmlns:a16="http://schemas.microsoft.com/office/drawing/2014/main" id="{E14F2AC4-B37C-8546-A51D-AFF5002B0CB9}"/>
              </a:ext>
            </a:extLst>
          </p:cNvPr>
          <p:cNvPicPr>
            <a:picLocks noChangeAspect="1"/>
          </p:cNvPicPr>
          <p:nvPr/>
        </p:nvPicPr>
        <p:blipFill>
          <a:blip r:embed="rId5"/>
          <a:stretch>
            <a:fillRect/>
          </a:stretch>
        </p:blipFill>
        <p:spPr>
          <a:xfrm>
            <a:off x="4830233" y="4666550"/>
            <a:ext cx="6523567" cy="497759"/>
          </a:xfrm>
          <a:prstGeom prst="rect">
            <a:avLst/>
          </a:prstGeom>
        </p:spPr>
      </p:pic>
    </p:spTree>
    <p:extLst>
      <p:ext uri="{BB962C8B-B14F-4D97-AF65-F5344CB8AC3E}">
        <p14:creationId xmlns:p14="http://schemas.microsoft.com/office/powerpoint/2010/main" val="267873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36525"/>
            <a:ext cx="11082867" cy="1325563"/>
          </a:xfrm>
        </p:spPr>
        <p:txBody>
          <a:bodyPr>
            <a:normAutofit/>
          </a:bodyPr>
          <a:lstStyle/>
          <a:p>
            <a:r>
              <a:rPr lang="en-US" sz="4000" dirty="0"/>
              <a:t>Major DL Architectures &amp; Paradigms (</a:t>
            </a:r>
            <a:r>
              <a:rPr lang="en-US" sz="4000" dirty="0" err="1"/>
              <a:t>Fridman</a:t>
            </a:r>
            <a:r>
              <a:rPr lang="en-US" sz="4000" dirty="0"/>
              <a:t>, 2019)</a:t>
            </a:r>
          </a:p>
        </p:txBody>
      </p:sp>
      <p:sp>
        <p:nvSpPr>
          <p:cNvPr id="4" name="Slide Number Placeholder 3"/>
          <p:cNvSpPr>
            <a:spLocks noGrp="1"/>
          </p:cNvSpPr>
          <p:nvPr>
            <p:ph type="sldNum" sz="quarter" idx="12"/>
          </p:nvPr>
        </p:nvSpPr>
        <p:spPr/>
        <p:txBody>
          <a:bodyPr/>
          <a:lstStyle/>
          <a:p>
            <a:fld id="{C3B144FA-A4B6-4BA2-9DD1-C172BBD468E4}" type="slidenum">
              <a:rPr lang="en-US" smtClean="0"/>
              <a:t>11</a:t>
            </a:fld>
            <a:endParaRPr lang="en-US"/>
          </a:p>
        </p:txBody>
      </p:sp>
      <p:pic>
        <p:nvPicPr>
          <p:cNvPr id="6" name="Picture 5">
            <a:extLst>
              <a:ext uri="{FF2B5EF4-FFF2-40B4-BE49-F238E27FC236}">
                <a16:creationId xmlns:a16="http://schemas.microsoft.com/office/drawing/2014/main" id="{2FA9945A-3E59-F847-B345-CE4DDAE0661B}"/>
              </a:ext>
            </a:extLst>
          </p:cNvPr>
          <p:cNvPicPr>
            <a:picLocks noChangeAspect="1"/>
          </p:cNvPicPr>
          <p:nvPr/>
        </p:nvPicPr>
        <p:blipFill>
          <a:blip r:embed="rId2"/>
          <a:stretch>
            <a:fillRect/>
          </a:stretch>
        </p:blipFill>
        <p:spPr>
          <a:xfrm>
            <a:off x="838199" y="1293433"/>
            <a:ext cx="10837333" cy="5428042"/>
          </a:xfrm>
          <a:prstGeom prst="rect">
            <a:avLst/>
          </a:prstGeom>
        </p:spPr>
      </p:pic>
    </p:spTree>
    <p:extLst>
      <p:ext uri="{BB962C8B-B14F-4D97-AF65-F5344CB8AC3E}">
        <p14:creationId xmlns:p14="http://schemas.microsoft.com/office/powerpoint/2010/main" val="95008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B144FA-A4B6-4BA2-9DD1-C172BBD468E4}" type="slidenum">
              <a:rPr lang="en-US" smtClean="0"/>
              <a:t>12</a:t>
            </a:fld>
            <a:endParaRPr lang="en-US"/>
          </a:p>
        </p:txBody>
      </p:sp>
      <p:pic>
        <p:nvPicPr>
          <p:cNvPr id="3" name="Picture 2">
            <a:extLst>
              <a:ext uri="{FF2B5EF4-FFF2-40B4-BE49-F238E27FC236}">
                <a16:creationId xmlns:a16="http://schemas.microsoft.com/office/drawing/2014/main" id="{1ACEDDA6-F58E-C14D-818E-6E1AE1A47E75}"/>
              </a:ext>
            </a:extLst>
          </p:cNvPr>
          <p:cNvPicPr>
            <a:picLocks noChangeAspect="1"/>
          </p:cNvPicPr>
          <p:nvPr/>
        </p:nvPicPr>
        <p:blipFill>
          <a:blip r:embed="rId2"/>
          <a:stretch>
            <a:fillRect/>
          </a:stretch>
        </p:blipFill>
        <p:spPr>
          <a:xfrm>
            <a:off x="965197" y="355600"/>
            <a:ext cx="10075333" cy="2692400"/>
          </a:xfrm>
          <a:prstGeom prst="rect">
            <a:avLst/>
          </a:prstGeom>
        </p:spPr>
      </p:pic>
      <p:sp>
        <p:nvSpPr>
          <p:cNvPr id="5" name="TextBox 4">
            <a:extLst>
              <a:ext uri="{FF2B5EF4-FFF2-40B4-BE49-F238E27FC236}">
                <a16:creationId xmlns:a16="http://schemas.microsoft.com/office/drawing/2014/main" id="{D7AC0FB7-3A69-4647-AB82-25442F1F9355}"/>
              </a:ext>
            </a:extLst>
          </p:cNvPr>
          <p:cNvSpPr txBox="1"/>
          <p:nvPr/>
        </p:nvSpPr>
        <p:spPr>
          <a:xfrm>
            <a:off x="965197" y="3309362"/>
            <a:ext cx="6587069"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Technically, most networks in deep learning can be considered FFNNs, but usually “FFNN” refers to its simplest variant: a densely-connected multilayer perceptron (MLP).</a:t>
            </a:r>
          </a:p>
          <a:p>
            <a:pPr marL="285750" indent="-285750">
              <a:buFont typeface="Arial" panose="020B0604020202020204" pitchFamily="34" charset="0"/>
              <a:buChar char="•"/>
            </a:pPr>
            <a:r>
              <a:rPr lang="en-US" sz="2400" dirty="0"/>
              <a:t>Dense encoders are used to map an already compact set of numbers on the input to a prediction: either a classification (discrete) or a regression (continuous).</a:t>
            </a:r>
          </a:p>
        </p:txBody>
      </p:sp>
      <p:pic>
        <p:nvPicPr>
          <p:cNvPr id="7" name="Picture 6">
            <a:extLst>
              <a:ext uri="{FF2B5EF4-FFF2-40B4-BE49-F238E27FC236}">
                <a16:creationId xmlns:a16="http://schemas.microsoft.com/office/drawing/2014/main" id="{8C3D8628-3093-1944-B508-C1F54A74B560}"/>
              </a:ext>
            </a:extLst>
          </p:cNvPr>
          <p:cNvPicPr>
            <a:picLocks noChangeAspect="1"/>
          </p:cNvPicPr>
          <p:nvPr/>
        </p:nvPicPr>
        <p:blipFill>
          <a:blip r:embed="rId3"/>
          <a:stretch>
            <a:fillRect/>
          </a:stretch>
        </p:blipFill>
        <p:spPr>
          <a:xfrm>
            <a:off x="8249708" y="3048000"/>
            <a:ext cx="3464983" cy="3153833"/>
          </a:xfrm>
          <a:prstGeom prst="rect">
            <a:avLst/>
          </a:prstGeom>
        </p:spPr>
      </p:pic>
      <p:sp>
        <p:nvSpPr>
          <p:cNvPr id="8" name="TextBox 7">
            <a:extLst>
              <a:ext uri="{FF2B5EF4-FFF2-40B4-BE49-F238E27FC236}">
                <a16:creationId xmlns:a16="http://schemas.microsoft.com/office/drawing/2014/main" id="{47D9C9F2-BD00-CE4B-9AFF-692430426C58}"/>
              </a:ext>
            </a:extLst>
          </p:cNvPr>
          <p:cNvSpPr txBox="1"/>
          <p:nvPr/>
        </p:nvSpPr>
        <p:spPr>
          <a:xfrm>
            <a:off x="8515996" y="6133068"/>
            <a:ext cx="2932406" cy="369332"/>
          </a:xfrm>
          <a:prstGeom prst="rect">
            <a:avLst/>
          </a:prstGeom>
          <a:noFill/>
        </p:spPr>
        <p:txBody>
          <a:bodyPr wrap="none" rtlCol="0">
            <a:spAutoFit/>
          </a:bodyPr>
          <a:lstStyle/>
          <a:p>
            <a:r>
              <a:rPr lang="en-US" dirty="0"/>
              <a:t>Classifying handwritten digits</a:t>
            </a:r>
          </a:p>
        </p:txBody>
      </p:sp>
    </p:spTree>
    <p:extLst>
      <p:ext uri="{BB962C8B-B14F-4D97-AF65-F5344CB8AC3E}">
        <p14:creationId xmlns:p14="http://schemas.microsoft.com/office/powerpoint/2010/main" val="3018652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B144FA-A4B6-4BA2-9DD1-C172BBD468E4}" type="slidenum">
              <a:rPr lang="en-US" smtClean="0"/>
              <a:t>13</a:t>
            </a:fld>
            <a:endParaRPr lang="en-US"/>
          </a:p>
        </p:txBody>
      </p:sp>
      <p:pic>
        <p:nvPicPr>
          <p:cNvPr id="2" name="Picture 1">
            <a:extLst>
              <a:ext uri="{FF2B5EF4-FFF2-40B4-BE49-F238E27FC236}">
                <a16:creationId xmlns:a16="http://schemas.microsoft.com/office/drawing/2014/main" id="{2CABDFA7-E384-A64F-B10E-F982E2823654}"/>
              </a:ext>
            </a:extLst>
          </p:cNvPr>
          <p:cNvPicPr>
            <a:picLocks noChangeAspect="1"/>
          </p:cNvPicPr>
          <p:nvPr/>
        </p:nvPicPr>
        <p:blipFill>
          <a:blip r:embed="rId2"/>
          <a:stretch>
            <a:fillRect/>
          </a:stretch>
        </p:blipFill>
        <p:spPr>
          <a:xfrm>
            <a:off x="836083" y="392669"/>
            <a:ext cx="10001250" cy="2218267"/>
          </a:xfrm>
          <a:prstGeom prst="rect">
            <a:avLst/>
          </a:prstGeom>
        </p:spPr>
      </p:pic>
      <p:sp>
        <p:nvSpPr>
          <p:cNvPr id="5" name="TextBox 4">
            <a:extLst>
              <a:ext uri="{FF2B5EF4-FFF2-40B4-BE49-F238E27FC236}">
                <a16:creationId xmlns:a16="http://schemas.microsoft.com/office/drawing/2014/main" id="{300B39DA-6941-C944-AAE5-5301BAED25D2}"/>
              </a:ext>
            </a:extLst>
          </p:cNvPr>
          <p:cNvSpPr txBox="1"/>
          <p:nvPr/>
        </p:nvSpPr>
        <p:spPr>
          <a:xfrm>
            <a:off x="836083" y="2833148"/>
            <a:ext cx="7349067"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CNNs (aka </a:t>
            </a:r>
            <a:r>
              <a:rPr lang="en-US" sz="2400" dirty="0" err="1"/>
              <a:t>ConvNets</a:t>
            </a:r>
            <a:r>
              <a:rPr lang="en-US" sz="2400" dirty="0"/>
              <a:t>) are FFNN that use a spatial-invariance trick to efficiently learn local patterns, most commonly, in images. Instead of using only densely-connected layers, they use convolutional layers (convolutional encoder), with local connectivity and shared weights. </a:t>
            </a:r>
          </a:p>
          <a:p>
            <a:pPr marL="285750" indent="-285750">
              <a:buFont typeface="Arial" panose="020B0604020202020204" pitchFamily="34" charset="0"/>
              <a:buChar char="•"/>
            </a:pPr>
            <a:r>
              <a:rPr lang="en-US" sz="2400" dirty="0"/>
              <a:t>CNNs are used for image classification, object detection, video action recognition, and any data that has some spatial invariance in its structure (e.g., speech, audio).</a:t>
            </a:r>
          </a:p>
        </p:txBody>
      </p:sp>
      <p:pic>
        <p:nvPicPr>
          <p:cNvPr id="8" name="Picture 7">
            <a:extLst>
              <a:ext uri="{FF2B5EF4-FFF2-40B4-BE49-F238E27FC236}">
                <a16:creationId xmlns:a16="http://schemas.microsoft.com/office/drawing/2014/main" id="{0F67DBF0-F6B9-C742-A956-A21ECCF8878E}"/>
              </a:ext>
            </a:extLst>
          </p:cNvPr>
          <p:cNvPicPr>
            <a:picLocks noChangeAspect="1"/>
          </p:cNvPicPr>
          <p:nvPr/>
        </p:nvPicPr>
        <p:blipFill>
          <a:blip r:embed="rId3"/>
          <a:stretch>
            <a:fillRect/>
          </a:stretch>
        </p:blipFill>
        <p:spPr>
          <a:xfrm>
            <a:off x="8047567" y="2980267"/>
            <a:ext cx="3869265" cy="3638533"/>
          </a:xfrm>
          <a:prstGeom prst="rect">
            <a:avLst/>
          </a:prstGeom>
        </p:spPr>
      </p:pic>
    </p:spTree>
    <p:extLst>
      <p:ext uri="{BB962C8B-B14F-4D97-AF65-F5344CB8AC3E}">
        <p14:creationId xmlns:p14="http://schemas.microsoft.com/office/powerpoint/2010/main" val="2339620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B144FA-A4B6-4BA2-9DD1-C172BBD468E4}" type="slidenum">
              <a:rPr lang="en-US" smtClean="0"/>
              <a:t>14</a:t>
            </a:fld>
            <a:endParaRPr lang="en-US"/>
          </a:p>
        </p:txBody>
      </p:sp>
      <p:pic>
        <p:nvPicPr>
          <p:cNvPr id="2" name="Picture 1">
            <a:extLst>
              <a:ext uri="{FF2B5EF4-FFF2-40B4-BE49-F238E27FC236}">
                <a16:creationId xmlns:a16="http://schemas.microsoft.com/office/drawing/2014/main" id="{CAD27C6F-1649-1A4D-B132-ED8093D3883A}"/>
              </a:ext>
            </a:extLst>
          </p:cNvPr>
          <p:cNvPicPr>
            <a:picLocks noChangeAspect="1"/>
          </p:cNvPicPr>
          <p:nvPr/>
        </p:nvPicPr>
        <p:blipFill>
          <a:blip r:embed="rId3"/>
          <a:stretch>
            <a:fillRect/>
          </a:stretch>
        </p:blipFill>
        <p:spPr>
          <a:xfrm>
            <a:off x="973244" y="432071"/>
            <a:ext cx="9368367" cy="2366433"/>
          </a:xfrm>
          <a:prstGeom prst="rect">
            <a:avLst/>
          </a:prstGeom>
        </p:spPr>
      </p:pic>
      <p:sp>
        <p:nvSpPr>
          <p:cNvPr id="3" name="TextBox 2">
            <a:extLst>
              <a:ext uri="{FF2B5EF4-FFF2-40B4-BE49-F238E27FC236}">
                <a16:creationId xmlns:a16="http://schemas.microsoft.com/office/drawing/2014/main" id="{BE5CDD1B-D578-A74E-AB77-28F52D3F45E6}"/>
              </a:ext>
            </a:extLst>
          </p:cNvPr>
          <p:cNvSpPr txBox="1"/>
          <p:nvPr/>
        </p:nvSpPr>
        <p:spPr>
          <a:xfrm>
            <a:off x="973244" y="3028590"/>
            <a:ext cx="7040484" cy="4031873"/>
          </a:xfrm>
          <a:prstGeom prst="rect">
            <a:avLst/>
          </a:prstGeom>
          <a:noFill/>
        </p:spPr>
        <p:txBody>
          <a:bodyPr wrap="square" rtlCol="0">
            <a:spAutoFit/>
          </a:bodyPr>
          <a:lstStyle/>
          <a:p>
            <a:pPr marL="285750" indent="-285750">
              <a:buFont typeface="Arial" panose="020B0604020202020204" pitchFamily="34" charset="0"/>
              <a:buChar char="•"/>
            </a:pPr>
            <a:r>
              <a:rPr lang="en-US" sz="2200" dirty="0"/>
              <a:t>RNNs are NNs that have cycles and therefore have “state memory”. They can be unrolled in time to become FFNN where the weights are shared. </a:t>
            </a:r>
          </a:p>
          <a:p>
            <a:pPr marL="285750" indent="-285750">
              <a:buFont typeface="Arial" panose="020B0604020202020204" pitchFamily="34" charset="0"/>
              <a:buChar char="•"/>
            </a:pPr>
            <a:r>
              <a:rPr lang="en-US" sz="2200" dirty="0"/>
              <a:t>Just as CNNs share weights across “space”, RNNs share weights across “time”. This allows them to process and efficiently represent patterns in sequential data.</a:t>
            </a:r>
          </a:p>
          <a:p>
            <a:pPr marL="285750" indent="-285750">
              <a:buFont typeface="Arial" panose="020B0604020202020204" pitchFamily="34" charset="0"/>
              <a:buChar char="•"/>
            </a:pPr>
            <a:r>
              <a:rPr lang="en-US" sz="2200" dirty="0"/>
              <a:t>Many variants of RNNs modules have been developed, including LSTM and GRU to help learn patterns in longer sequences. Applications include natural language modeling, speech recognition, sentiment analysis, etc.</a:t>
            </a:r>
          </a:p>
          <a:p>
            <a:br>
              <a:rPr lang="en-US" dirty="0"/>
            </a:br>
            <a:endParaRPr lang="en-US" dirty="0"/>
          </a:p>
        </p:txBody>
      </p:sp>
      <p:pic>
        <p:nvPicPr>
          <p:cNvPr id="5" name="Picture 2" descr="http://karpathy.github.io/assets/rnn/diags.jpeg">
            <a:extLst>
              <a:ext uri="{FF2B5EF4-FFF2-40B4-BE49-F238E27FC236}">
                <a16:creationId xmlns:a16="http://schemas.microsoft.com/office/drawing/2014/main" id="{56CCB5E0-7DB4-054F-885D-99D6C1CB46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754" t="9581" r="48529"/>
          <a:stretch/>
        </p:blipFill>
        <p:spPr bwMode="auto">
          <a:xfrm>
            <a:off x="8610600" y="2915228"/>
            <a:ext cx="2338403" cy="3536058"/>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EAEC3987-2EF2-9245-A01B-C1517412CE51}"/>
              </a:ext>
            </a:extLst>
          </p:cNvPr>
          <p:cNvSpPr/>
          <p:nvPr/>
        </p:nvSpPr>
        <p:spPr>
          <a:xfrm>
            <a:off x="10836491" y="3239974"/>
            <a:ext cx="400514" cy="4005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FAAB7E9-5B6D-3B4A-9D6C-3F4E3C3F7CEF}"/>
              </a:ext>
            </a:extLst>
          </p:cNvPr>
          <p:cNvSpPr txBox="1"/>
          <p:nvPr/>
        </p:nvSpPr>
        <p:spPr>
          <a:xfrm>
            <a:off x="9194801" y="3326259"/>
            <a:ext cx="1037463" cy="369332"/>
          </a:xfrm>
          <a:prstGeom prst="rect">
            <a:avLst/>
          </a:prstGeom>
          <a:noFill/>
        </p:spPr>
        <p:txBody>
          <a:bodyPr wrap="none" rtlCol="0">
            <a:spAutoFit/>
          </a:bodyPr>
          <a:lstStyle/>
          <a:p>
            <a:r>
              <a:rPr lang="en-US" b="1" dirty="0"/>
              <a:t>100 dims</a:t>
            </a:r>
          </a:p>
        </p:txBody>
      </p:sp>
      <p:cxnSp>
        <p:nvCxnSpPr>
          <p:cNvPr id="8" name="Straight Connector 7">
            <a:extLst>
              <a:ext uri="{FF2B5EF4-FFF2-40B4-BE49-F238E27FC236}">
                <a16:creationId xmlns:a16="http://schemas.microsoft.com/office/drawing/2014/main" id="{923CD8CB-E489-3A43-8423-3E18AE26DEAC}"/>
              </a:ext>
            </a:extLst>
          </p:cNvPr>
          <p:cNvCxnSpPr>
            <a:cxnSpLocks/>
            <a:endCxn id="6" idx="2"/>
          </p:cNvCxnSpPr>
          <p:nvPr/>
        </p:nvCxnSpPr>
        <p:spPr>
          <a:xfrm>
            <a:off x="10354946" y="3182046"/>
            <a:ext cx="481545" cy="258185"/>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0487CE60-B650-EB44-9A88-FB119B26A9EE}"/>
              </a:ext>
            </a:extLst>
          </p:cNvPr>
          <p:cNvCxnSpPr>
            <a:cxnSpLocks/>
            <a:endCxn id="6" idx="2"/>
          </p:cNvCxnSpPr>
          <p:nvPr/>
        </p:nvCxnSpPr>
        <p:spPr>
          <a:xfrm>
            <a:off x="10354946" y="3333133"/>
            <a:ext cx="481545" cy="107098"/>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E38DDBF-EB10-C34F-87E4-E5939B703ADF}"/>
              </a:ext>
            </a:extLst>
          </p:cNvPr>
          <p:cNvCxnSpPr>
            <a:cxnSpLocks/>
            <a:endCxn id="6" idx="2"/>
          </p:cNvCxnSpPr>
          <p:nvPr/>
        </p:nvCxnSpPr>
        <p:spPr>
          <a:xfrm flipV="1">
            <a:off x="10341611" y="3440231"/>
            <a:ext cx="494880" cy="9468"/>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C3A51EB-D372-4B46-A7E3-450F29AEEF5F}"/>
              </a:ext>
            </a:extLst>
          </p:cNvPr>
          <p:cNvCxnSpPr>
            <a:cxnSpLocks/>
            <a:endCxn id="6" idx="2"/>
          </p:cNvCxnSpPr>
          <p:nvPr/>
        </p:nvCxnSpPr>
        <p:spPr>
          <a:xfrm flipV="1">
            <a:off x="10341611" y="3440231"/>
            <a:ext cx="494880" cy="144722"/>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08D9D7C-EE0E-8D4D-8BAF-4EDE91E1E8B6}"/>
              </a:ext>
            </a:extLst>
          </p:cNvPr>
          <p:cNvCxnSpPr>
            <a:cxnSpLocks/>
            <a:endCxn id="6" idx="2"/>
          </p:cNvCxnSpPr>
          <p:nvPr/>
        </p:nvCxnSpPr>
        <p:spPr>
          <a:xfrm flipV="1">
            <a:off x="10341611" y="3440231"/>
            <a:ext cx="494880" cy="25536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E4F7FB1-66F8-2146-A947-DF6D3C2456D6}"/>
              </a:ext>
            </a:extLst>
          </p:cNvPr>
          <p:cNvCxnSpPr>
            <a:cxnSpLocks/>
            <a:endCxn id="6" idx="2"/>
          </p:cNvCxnSpPr>
          <p:nvPr/>
        </p:nvCxnSpPr>
        <p:spPr>
          <a:xfrm flipV="1">
            <a:off x="10341611" y="3440231"/>
            <a:ext cx="494880" cy="350464"/>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544FCA7-F61F-834B-A8EA-DB0FD9E1E48B}"/>
              </a:ext>
            </a:extLst>
          </p:cNvPr>
          <p:cNvSpPr txBox="1"/>
          <p:nvPr/>
        </p:nvSpPr>
        <p:spPr>
          <a:xfrm>
            <a:off x="10286757" y="3649956"/>
            <a:ext cx="1205589" cy="923330"/>
          </a:xfrm>
          <a:prstGeom prst="rect">
            <a:avLst/>
          </a:prstGeom>
          <a:noFill/>
        </p:spPr>
        <p:txBody>
          <a:bodyPr wrap="square" rtlCol="0">
            <a:spAutoFit/>
          </a:bodyPr>
          <a:lstStyle/>
          <a:p>
            <a:pPr algn="ctr"/>
            <a:r>
              <a:rPr lang="en-US" b="1" dirty="0"/>
              <a:t>Fully connected layer</a:t>
            </a:r>
          </a:p>
        </p:txBody>
      </p:sp>
      <p:sp>
        <p:nvSpPr>
          <p:cNvPr id="15" name="TextBox 14">
            <a:extLst>
              <a:ext uri="{FF2B5EF4-FFF2-40B4-BE49-F238E27FC236}">
                <a16:creationId xmlns:a16="http://schemas.microsoft.com/office/drawing/2014/main" id="{45513935-D5C6-AA47-A3CA-49F61A3BD93B}"/>
              </a:ext>
            </a:extLst>
          </p:cNvPr>
          <p:cNvSpPr txBox="1"/>
          <p:nvPr/>
        </p:nvSpPr>
        <p:spPr>
          <a:xfrm>
            <a:off x="8633500" y="5145545"/>
            <a:ext cx="1932901" cy="369332"/>
          </a:xfrm>
          <a:prstGeom prst="rect">
            <a:avLst/>
          </a:prstGeom>
          <a:noFill/>
        </p:spPr>
        <p:txBody>
          <a:bodyPr wrap="none" rtlCol="0">
            <a:spAutoFit/>
          </a:bodyPr>
          <a:lstStyle/>
          <a:p>
            <a:r>
              <a:rPr lang="en-US" b="1" dirty="0"/>
              <a:t>Word embeddings</a:t>
            </a:r>
          </a:p>
        </p:txBody>
      </p:sp>
      <p:sp>
        <p:nvSpPr>
          <p:cNvPr id="16" name="TextBox 15">
            <a:extLst>
              <a:ext uri="{FF2B5EF4-FFF2-40B4-BE49-F238E27FC236}">
                <a16:creationId xmlns:a16="http://schemas.microsoft.com/office/drawing/2014/main" id="{1C007930-62DD-2E48-8984-4D6613F7F87B}"/>
              </a:ext>
            </a:extLst>
          </p:cNvPr>
          <p:cNvSpPr txBox="1"/>
          <p:nvPr/>
        </p:nvSpPr>
        <p:spPr>
          <a:xfrm>
            <a:off x="8698345" y="3976599"/>
            <a:ext cx="1500667" cy="369332"/>
          </a:xfrm>
          <a:prstGeom prst="rect">
            <a:avLst/>
          </a:prstGeom>
          <a:noFill/>
        </p:spPr>
        <p:txBody>
          <a:bodyPr wrap="none" rtlCol="0">
            <a:spAutoFit/>
          </a:bodyPr>
          <a:lstStyle/>
          <a:p>
            <a:r>
              <a:rPr lang="en-US" b="1" dirty="0"/>
              <a:t>Recurrent cell</a:t>
            </a:r>
          </a:p>
        </p:txBody>
      </p:sp>
      <p:sp>
        <p:nvSpPr>
          <p:cNvPr id="17" name="TextBox 16">
            <a:extLst>
              <a:ext uri="{FF2B5EF4-FFF2-40B4-BE49-F238E27FC236}">
                <a16:creationId xmlns:a16="http://schemas.microsoft.com/office/drawing/2014/main" id="{A81FE920-5859-0842-B8E8-AE2C1D83368A}"/>
              </a:ext>
            </a:extLst>
          </p:cNvPr>
          <p:cNvSpPr txBox="1"/>
          <p:nvPr/>
        </p:nvSpPr>
        <p:spPr>
          <a:xfrm>
            <a:off x="8357485" y="6289338"/>
            <a:ext cx="3438185" cy="400110"/>
          </a:xfrm>
          <a:prstGeom prst="rect">
            <a:avLst/>
          </a:prstGeom>
          <a:noFill/>
        </p:spPr>
        <p:txBody>
          <a:bodyPr wrap="none" rtlCol="0">
            <a:spAutoFit/>
          </a:bodyPr>
          <a:lstStyle/>
          <a:p>
            <a:r>
              <a:rPr lang="en-US" sz="2000" b="1" dirty="0">
                <a:solidFill>
                  <a:srgbClr val="FF0000"/>
                </a:solidFill>
              </a:rPr>
              <a:t>… movie fantastic, awesome …</a:t>
            </a:r>
          </a:p>
        </p:txBody>
      </p:sp>
      <p:sp>
        <p:nvSpPr>
          <p:cNvPr id="18" name="TextBox 17">
            <a:extLst>
              <a:ext uri="{FF2B5EF4-FFF2-40B4-BE49-F238E27FC236}">
                <a16:creationId xmlns:a16="http://schemas.microsoft.com/office/drawing/2014/main" id="{3CDA66AE-9680-AC4F-9DD5-0CC66B14CB60}"/>
              </a:ext>
            </a:extLst>
          </p:cNvPr>
          <p:cNvSpPr txBox="1"/>
          <p:nvPr/>
        </p:nvSpPr>
        <p:spPr>
          <a:xfrm>
            <a:off x="8260213" y="6041777"/>
            <a:ext cx="876266" cy="369332"/>
          </a:xfrm>
          <a:prstGeom prst="rect">
            <a:avLst/>
          </a:prstGeom>
          <a:noFill/>
        </p:spPr>
        <p:txBody>
          <a:bodyPr wrap="none" rtlCol="0">
            <a:spAutoFit/>
          </a:bodyPr>
          <a:lstStyle/>
          <a:p>
            <a:r>
              <a:rPr lang="en-US" b="1" dirty="0"/>
              <a:t>Review</a:t>
            </a:r>
          </a:p>
        </p:txBody>
      </p:sp>
      <p:cxnSp>
        <p:nvCxnSpPr>
          <p:cNvPr id="19" name="Straight Arrow Connector 18">
            <a:extLst>
              <a:ext uri="{FF2B5EF4-FFF2-40B4-BE49-F238E27FC236}">
                <a16:creationId xmlns:a16="http://schemas.microsoft.com/office/drawing/2014/main" id="{27F18EC2-2CC4-F74D-AA75-18F1F28A46E7}"/>
              </a:ext>
            </a:extLst>
          </p:cNvPr>
          <p:cNvCxnSpPr/>
          <p:nvPr/>
        </p:nvCxnSpPr>
        <p:spPr>
          <a:xfrm flipV="1">
            <a:off x="9027933" y="6226443"/>
            <a:ext cx="166868" cy="184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6D2042B-8925-5144-8754-47E7AA317E8A}"/>
              </a:ext>
            </a:extLst>
          </p:cNvPr>
          <p:cNvCxnSpPr>
            <a:cxnSpLocks/>
          </p:cNvCxnSpPr>
          <p:nvPr/>
        </p:nvCxnSpPr>
        <p:spPr>
          <a:xfrm flipV="1">
            <a:off x="9779801" y="6165559"/>
            <a:ext cx="0" cy="245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C7E037A-58C3-0E4B-AA3E-941F2D5F77DD}"/>
              </a:ext>
            </a:extLst>
          </p:cNvPr>
          <p:cNvCxnSpPr>
            <a:cxnSpLocks/>
          </p:cNvCxnSpPr>
          <p:nvPr/>
        </p:nvCxnSpPr>
        <p:spPr>
          <a:xfrm flipH="1" flipV="1">
            <a:off x="10354946" y="6186267"/>
            <a:ext cx="138369" cy="1981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C42D2167-780C-E74E-B497-4B64FEE39891}"/>
              </a:ext>
            </a:extLst>
          </p:cNvPr>
          <p:cNvSpPr txBox="1"/>
          <p:nvPr/>
        </p:nvSpPr>
        <p:spPr>
          <a:xfrm>
            <a:off x="8233313" y="5620910"/>
            <a:ext cx="930063" cy="369332"/>
          </a:xfrm>
          <a:prstGeom prst="rect">
            <a:avLst/>
          </a:prstGeom>
          <a:noFill/>
        </p:spPr>
        <p:txBody>
          <a:bodyPr wrap="none" rtlCol="0">
            <a:spAutoFit/>
          </a:bodyPr>
          <a:lstStyle/>
          <a:p>
            <a:r>
              <a:rPr lang="en-US" b="1" dirty="0"/>
              <a:t>32 dims</a:t>
            </a:r>
          </a:p>
        </p:txBody>
      </p:sp>
      <p:sp>
        <p:nvSpPr>
          <p:cNvPr id="23" name="TextBox 22">
            <a:extLst>
              <a:ext uri="{FF2B5EF4-FFF2-40B4-BE49-F238E27FC236}">
                <a16:creationId xmlns:a16="http://schemas.microsoft.com/office/drawing/2014/main" id="{F87693BB-0C24-9C4F-91C5-0E74ABB85C7B}"/>
              </a:ext>
            </a:extLst>
          </p:cNvPr>
          <p:cNvSpPr txBox="1"/>
          <p:nvPr/>
        </p:nvSpPr>
        <p:spPr>
          <a:xfrm>
            <a:off x="10318691" y="2710058"/>
            <a:ext cx="1721946" cy="369332"/>
          </a:xfrm>
          <a:prstGeom prst="rect">
            <a:avLst/>
          </a:prstGeom>
          <a:noFill/>
        </p:spPr>
        <p:txBody>
          <a:bodyPr wrap="none" rtlCol="0">
            <a:spAutoFit/>
          </a:bodyPr>
          <a:lstStyle/>
          <a:p>
            <a:r>
              <a:rPr lang="en-US" b="1" dirty="0"/>
              <a:t>1/0, </a:t>
            </a:r>
            <a:r>
              <a:rPr lang="en-US" b="1" dirty="0">
                <a:solidFill>
                  <a:srgbClr val="FF0000"/>
                </a:solidFill>
              </a:rPr>
              <a:t>Good/Bad?</a:t>
            </a:r>
          </a:p>
        </p:txBody>
      </p:sp>
      <p:pic>
        <p:nvPicPr>
          <p:cNvPr id="24" name="Picture 2" descr="Image result for sigmoid icon">
            <a:extLst>
              <a:ext uri="{FF2B5EF4-FFF2-40B4-BE49-F238E27FC236}">
                <a16:creationId xmlns:a16="http://schemas.microsoft.com/office/drawing/2014/main" id="{E3D86D1A-D9C8-424D-9EB9-5A1B958C0D9D}"/>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8400" t="13601" r="4401" b="24799"/>
          <a:stretch/>
        </p:blipFill>
        <p:spPr bwMode="auto">
          <a:xfrm>
            <a:off x="10923487" y="3369689"/>
            <a:ext cx="226522" cy="16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314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B144FA-A4B6-4BA2-9DD1-C172BBD468E4}" type="slidenum">
              <a:rPr lang="en-US" smtClean="0"/>
              <a:t>15</a:t>
            </a:fld>
            <a:endParaRPr lang="en-US"/>
          </a:p>
        </p:txBody>
      </p:sp>
      <p:pic>
        <p:nvPicPr>
          <p:cNvPr id="2" name="Picture 1">
            <a:extLst>
              <a:ext uri="{FF2B5EF4-FFF2-40B4-BE49-F238E27FC236}">
                <a16:creationId xmlns:a16="http://schemas.microsoft.com/office/drawing/2014/main" id="{AF1E1E4E-58D8-B243-BCC9-2F568F8806B5}"/>
              </a:ext>
            </a:extLst>
          </p:cNvPr>
          <p:cNvPicPr>
            <a:picLocks noChangeAspect="1"/>
          </p:cNvPicPr>
          <p:nvPr/>
        </p:nvPicPr>
        <p:blipFill>
          <a:blip r:embed="rId2"/>
          <a:stretch>
            <a:fillRect/>
          </a:stretch>
        </p:blipFill>
        <p:spPr>
          <a:xfrm>
            <a:off x="1140883" y="670983"/>
            <a:ext cx="9222317" cy="2123017"/>
          </a:xfrm>
          <a:prstGeom prst="rect">
            <a:avLst/>
          </a:prstGeom>
        </p:spPr>
      </p:pic>
      <p:sp>
        <p:nvSpPr>
          <p:cNvPr id="3" name="TextBox 2">
            <a:extLst>
              <a:ext uri="{FF2B5EF4-FFF2-40B4-BE49-F238E27FC236}">
                <a16:creationId xmlns:a16="http://schemas.microsoft.com/office/drawing/2014/main" id="{BDEE76B1-4073-5946-9C18-F5224B2C2732}"/>
              </a:ext>
            </a:extLst>
          </p:cNvPr>
          <p:cNvSpPr txBox="1"/>
          <p:nvPr/>
        </p:nvSpPr>
        <p:spPr>
          <a:xfrm>
            <a:off x="1114632" y="2803552"/>
            <a:ext cx="6004984"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“Encoder-Decoder” architecture is a higher level concept that builds on the encoding step to, instead of making a prediction, generate a high-dimensional output via a decoding step by up-sampling the compressed representation.</a:t>
            </a:r>
          </a:p>
          <a:p>
            <a:pPr marL="285750" indent="-285750">
              <a:buFont typeface="Arial" panose="020B0604020202020204" pitchFamily="34" charset="0"/>
              <a:buChar char="•"/>
            </a:pPr>
            <a:r>
              <a:rPr lang="en-US" sz="2400" dirty="0"/>
              <a:t>Applications include semantic segmentation, machine translation, scene segmentation, etc.</a:t>
            </a:r>
          </a:p>
        </p:txBody>
      </p:sp>
      <p:pic>
        <p:nvPicPr>
          <p:cNvPr id="5" name="Picture 4">
            <a:extLst>
              <a:ext uri="{FF2B5EF4-FFF2-40B4-BE49-F238E27FC236}">
                <a16:creationId xmlns:a16="http://schemas.microsoft.com/office/drawing/2014/main" id="{8D76F21A-95AE-A34A-AABE-889BF5F0EDB8}"/>
              </a:ext>
            </a:extLst>
          </p:cNvPr>
          <p:cNvPicPr>
            <a:picLocks noChangeAspect="1"/>
          </p:cNvPicPr>
          <p:nvPr/>
        </p:nvPicPr>
        <p:blipFill>
          <a:blip r:embed="rId3"/>
          <a:stretch>
            <a:fillRect/>
          </a:stretch>
        </p:blipFill>
        <p:spPr>
          <a:xfrm>
            <a:off x="7274983" y="3251200"/>
            <a:ext cx="4594858" cy="3046988"/>
          </a:xfrm>
          <a:prstGeom prst="rect">
            <a:avLst/>
          </a:prstGeom>
        </p:spPr>
      </p:pic>
      <p:sp>
        <p:nvSpPr>
          <p:cNvPr id="6" name="TextBox 5">
            <a:extLst>
              <a:ext uri="{FF2B5EF4-FFF2-40B4-BE49-F238E27FC236}">
                <a16:creationId xmlns:a16="http://schemas.microsoft.com/office/drawing/2014/main" id="{B44D17B5-2D12-9C41-A302-774A679CC56B}"/>
              </a:ext>
            </a:extLst>
          </p:cNvPr>
          <p:cNvSpPr txBox="1"/>
          <p:nvPr/>
        </p:nvSpPr>
        <p:spPr>
          <a:xfrm>
            <a:off x="7585717" y="6219872"/>
            <a:ext cx="3768083" cy="369332"/>
          </a:xfrm>
          <a:prstGeom prst="rect">
            <a:avLst/>
          </a:prstGeom>
          <a:noFill/>
        </p:spPr>
        <p:txBody>
          <a:bodyPr wrap="none" rtlCol="0">
            <a:spAutoFit/>
          </a:bodyPr>
          <a:lstStyle/>
          <a:p>
            <a:r>
              <a:rPr lang="en-US" dirty="0"/>
              <a:t>Autonomous vehicle visual perception</a:t>
            </a:r>
          </a:p>
        </p:txBody>
      </p:sp>
    </p:spTree>
    <p:extLst>
      <p:ext uri="{BB962C8B-B14F-4D97-AF65-F5344CB8AC3E}">
        <p14:creationId xmlns:p14="http://schemas.microsoft.com/office/powerpoint/2010/main" val="1390483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B144FA-A4B6-4BA2-9DD1-C172BBD468E4}" type="slidenum">
              <a:rPr lang="en-US" smtClean="0"/>
              <a:t>16</a:t>
            </a:fld>
            <a:endParaRPr lang="en-US"/>
          </a:p>
        </p:txBody>
      </p:sp>
      <p:pic>
        <p:nvPicPr>
          <p:cNvPr id="2" name="Picture 1">
            <a:extLst>
              <a:ext uri="{FF2B5EF4-FFF2-40B4-BE49-F238E27FC236}">
                <a16:creationId xmlns:a16="http://schemas.microsoft.com/office/drawing/2014/main" id="{A2608DA8-4A0F-CB40-997C-BA15C8FADCC5}"/>
              </a:ext>
            </a:extLst>
          </p:cNvPr>
          <p:cNvPicPr>
            <a:picLocks noChangeAspect="1"/>
          </p:cNvPicPr>
          <p:nvPr/>
        </p:nvPicPr>
        <p:blipFill>
          <a:blip r:embed="rId2"/>
          <a:stretch>
            <a:fillRect/>
          </a:stretch>
        </p:blipFill>
        <p:spPr>
          <a:xfrm>
            <a:off x="1083732" y="527029"/>
            <a:ext cx="9736667" cy="2413000"/>
          </a:xfrm>
          <a:prstGeom prst="rect">
            <a:avLst/>
          </a:prstGeom>
        </p:spPr>
      </p:pic>
      <p:sp>
        <p:nvSpPr>
          <p:cNvPr id="3" name="TextBox 2">
            <a:extLst>
              <a:ext uri="{FF2B5EF4-FFF2-40B4-BE49-F238E27FC236}">
                <a16:creationId xmlns:a16="http://schemas.microsoft.com/office/drawing/2014/main" id="{1C4501F6-8FB8-294E-9862-F4A47D38FB83}"/>
              </a:ext>
            </a:extLst>
          </p:cNvPr>
          <p:cNvSpPr txBox="1"/>
          <p:nvPr/>
        </p:nvSpPr>
        <p:spPr>
          <a:xfrm>
            <a:off x="1083732" y="3122592"/>
            <a:ext cx="7526868"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t>Autoencoders are one of the simpler forms of “unsupervised learning” taking the encoder-decoder architecture and learning to generate an exact copy of the input data. </a:t>
            </a:r>
          </a:p>
          <a:p>
            <a:pPr marL="342900" indent="-342900">
              <a:buFont typeface="Arial" panose="020B0604020202020204" pitchFamily="34" charset="0"/>
              <a:buChar char="•"/>
            </a:pPr>
            <a:r>
              <a:rPr lang="en-US" sz="2400" dirty="0"/>
              <a:t>Since the encoded representation is much smaller than the input data, the network is forced to learn how to </a:t>
            </a:r>
            <a:r>
              <a:rPr lang="en-US" sz="2400" u="sng" dirty="0"/>
              <a:t>form the most meaningful representation</a:t>
            </a:r>
            <a:r>
              <a:rPr lang="en-US" sz="2400" dirty="0"/>
              <a:t>.</a:t>
            </a:r>
          </a:p>
          <a:p>
            <a:pPr marL="342900" indent="-342900">
              <a:buFont typeface="Arial" panose="020B0604020202020204" pitchFamily="34" charset="0"/>
              <a:buChar char="•"/>
            </a:pPr>
            <a:r>
              <a:rPr lang="en-US" sz="2400" dirty="0"/>
              <a:t>Applications include unsupervised embeddings, image denoising, etc. </a:t>
            </a:r>
          </a:p>
        </p:txBody>
      </p:sp>
    </p:spTree>
    <p:extLst>
      <p:ext uri="{BB962C8B-B14F-4D97-AF65-F5344CB8AC3E}">
        <p14:creationId xmlns:p14="http://schemas.microsoft.com/office/powerpoint/2010/main" val="859586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B144FA-A4B6-4BA2-9DD1-C172BBD468E4}" type="slidenum">
              <a:rPr lang="en-US" smtClean="0"/>
              <a:t>17</a:t>
            </a:fld>
            <a:endParaRPr lang="en-US"/>
          </a:p>
        </p:txBody>
      </p:sp>
      <p:pic>
        <p:nvPicPr>
          <p:cNvPr id="2" name="Picture 1">
            <a:extLst>
              <a:ext uri="{FF2B5EF4-FFF2-40B4-BE49-F238E27FC236}">
                <a16:creationId xmlns:a16="http://schemas.microsoft.com/office/drawing/2014/main" id="{AB51F38B-30EC-CD4C-A118-7327841CF25B}"/>
              </a:ext>
            </a:extLst>
          </p:cNvPr>
          <p:cNvPicPr>
            <a:picLocks noChangeAspect="1"/>
          </p:cNvPicPr>
          <p:nvPr/>
        </p:nvPicPr>
        <p:blipFill>
          <a:blip r:embed="rId2"/>
          <a:stretch>
            <a:fillRect/>
          </a:stretch>
        </p:blipFill>
        <p:spPr>
          <a:xfrm>
            <a:off x="1014941" y="477892"/>
            <a:ext cx="10162117" cy="1938993"/>
          </a:xfrm>
          <a:prstGeom prst="rect">
            <a:avLst/>
          </a:prstGeom>
        </p:spPr>
      </p:pic>
      <p:sp>
        <p:nvSpPr>
          <p:cNvPr id="3" name="TextBox 2">
            <a:extLst>
              <a:ext uri="{FF2B5EF4-FFF2-40B4-BE49-F238E27FC236}">
                <a16:creationId xmlns:a16="http://schemas.microsoft.com/office/drawing/2014/main" id="{D5ED7F21-B1F8-3C49-B23A-91B8478BBE63}"/>
              </a:ext>
            </a:extLst>
          </p:cNvPr>
          <p:cNvSpPr txBox="1"/>
          <p:nvPr/>
        </p:nvSpPr>
        <p:spPr>
          <a:xfrm>
            <a:off x="1151467" y="2616542"/>
            <a:ext cx="10414000"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GANs are a framework for training networks optimized for generating new realistic samples from a particular representation. </a:t>
            </a:r>
          </a:p>
          <a:p>
            <a:pPr marL="285750" indent="-285750">
              <a:buFont typeface="Arial" panose="020B0604020202020204" pitchFamily="34" charset="0"/>
              <a:buChar char="•"/>
            </a:pPr>
            <a:r>
              <a:rPr lang="en-US" sz="2000" dirty="0"/>
              <a:t>In its simplest form, the training process involves two networks. One network, called the </a:t>
            </a:r>
            <a:r>
              <a:rPr lang="en-US" sz="2000" i="1" dirty="0"/>
              <a:t>generator</a:t>
            </a:r>
            <a:r>
              <a:rPr lang="en-US" sz="2000" dirty="0"/>
              <a:t>, generates new data instances, trying to fool the other network, the </a:t>
            </a:r>
            <a:r>
              <a:rPr lang="en-US" sz="2000" i="1" dirty="0"/>
              <a:t>discriminator</a:t>
            </a:r>
            <a:r>
              <a:rPr lang="en-US" sz="2000" dirty="0"/>
              <a:t>, that classifies images as real or fake.</a:t>
            </a:r>
          </a:p>
          <a:p>
            <a:pPr marL="285750" indent="-285750">
              <a:buFont typeface="Arial" panose="020B0604020202020204" pitchFamily="34" charset="0"/>
              <a:buChar char="•"/>
            </a:pPr>
            <a:r>
              <a:rPr lang="en-US" sz="2000" dirty="0"/>
              <a:t>Applications include fake images, fake videos, political dis-information.</a:t>
            </a:r>
          </a:p>
        </p:txBody>
      </p:sp>
      <p:pic>
        <p:nvPicPr>
          <p:cNvPr id="5" name="Picture 4">
            <a:extLst>
              <a:ext uri="{FF2B5EF4-FFF2-40B4-BE49-F238E27FC236}">
                <a16:creationId xmlns:a16="http://schemas.microsoft.com/office/drawing/2014/main" id="{1615CF65-0F73-3644-8CED-3BAFA94BC784}"/>
              </a:ext>
            </a:extLst>
          </p:cNvPr>
          <p:cNvPicPr>
            <a:picLocks noChangeAspect="1"/>
          </p:cNvPicPr>
          <p:nvPr/>
        </p:nvPicPr>
        <p:blipFill>
          <a:blip r:embed="rId3"/>
          <a:stretch>
            <a:fillRect/>
          </a:stretch>
        </p:blipFill>
        <p:spPr>
          <a:xfrm>
            <a:off x="1353608" y="4693709"/>
            <a:ext cx="9110134" cy="2135841"/>
          </a:xfrm>
          <a:prstGeom prst="rect">
            <a:avLst/>
          </a:prstGeom>
        </p:spPr>
      </p:pic>
      <p:sp>
        <p:nvSpPr>
          <p:cNvPr id="6" name="TextBox 5">
            <a:extLst>
              <a:ext uri="{FF2B5EF4-FFF2-40B4-BE49-F238E27FC236}">
                <a16:creationId xmlns:a16="http://schemas.microsoft.com/office/drawing/2014/main" id="{3D415848-D8EC-7C41-9D22-BE1349932092}"/>
              </a:ext>
            </a:extLst>
          </p:cNvPr>
          <p:cNvSpPr txBox="1"/>
          <p:nvPr/>
        </p:nvSpPr>
        <p:spPr>
          <a:xfrm>
            <a:off x="10682816" y="5063364"/>
            <a:ext cx="1219200" cy="923330"/>
          </a:xfrm>
          <a:prstGeom prst="rect">
            <a:avLst/>
          </a:prstGeom>
          <a:noFill/>
        </p:spPr>
        <p:txBody>
          <a:bodyPr wrap="square" rtlCol="0">
            <a:spAutoFit/>
          </a:bodyPr>
          <a:lstStyle/>
          <a:p>
            <a:r>
              <a:rPr lang="en-US" dirty="0"/>
              <a:t>Images generated by </a:t>
            </a:r>
            <a:r>
              <a:rPr lang="en-US" dirty="0" err="1"/>
              <a:t>BigGAN</a:t>
            </a:r>
            <a:endParaRPr lang="en-US" dirty="0"/>
          </a:p>
        </p:txBody>
      </p:sp>
    </p:spTree>
    <p:extLst>
      <p:ext uri="{BB962C8B-B14F-4D97-AF65-F5344CB8AC3E}">
        <p14:creationId xmlns:p14="http://schemas.microsoft.com/office/powerpoint/2010/main" val="1642958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B144FA-A4B6-4BA2-9DD1-C172BBD468E4}" type="slidenum">
              <a:rPr lang="en-US" smtClean="0"/>
              <a:t>18</a:t>
            </a:fld>
            <a:endParaRPr lang="en-US"/>
          </a:p>
        </p:txBody>
      </p:sp>
      <p:pic>
        <p:nvPicPr>
          <p:cNvPr id="2" name="Picture 1">
            <a:extLst>
              <a:ext uri="{FF2B5EF4-FFF2-40B4-BE49-F238E27FC236}">
                <a16:creationId xmlns:a16="http://schemas.microsoft.com/office/drawing/2014/main" id="{B3373376-D5CE-934D-B032-D77F1DC6C0A6}"/>
              </a:ext>
            </a:extLst>
          </p:cNvPr>
          <p:cNvPicPr>
            <a:picLocks noChangeAspect="1"/>
          </p:cNvPicPr>
          <p:nvPr/>
        </p:nvPicPr>
        <p:blipFill>
          <a:blip r:embed="rId2"/>
          <a:stretch>
            <a:fillRect/>
          </a:stretch>
        </p:blipFill>
        <p:spPr>
          <a:xfrm>
            <a:off x="876299" y="501651"/>
            <a:ext cx="9927167" cy="1898260"/>
          </a:xfrm>
          <a:prstGeom prst="rect">
            <a:avLst/>
          </a:prstGeom>
        </p:spPr>
      </p:pic>
      <p:sp>
        <p:nvSpPr>
          <p:cNvPr id="3" name="TextBox 2">
            <a:extLst>
              <a:ext uri="{FF2B5EF4-FFF2-40B4-BE49-F238E27FC236}">
                <a16:creationId xmlns:a16="http://schemas.microsoft.com/office/drawing/2014/main" id="{606E0192-2E7A-9E42-BD4C-CC25E505BAC3}"/>
              </a:ext>
            </a:extLst>
          </p:cNvPr>
          <p:cNvSpPr txBox="1"/>
          <p:nvPr/>
        </p:nvSpPr>
        <p:spPr>
          <a:xfrm>
            <a:off x="876299" y="2459504"/>
            <a:ext cx="10176935" cy="1938992"/>
          </a:xfrm>
          <a:prstGeom prst="rect">
            <a:avLst/>
          </a:prstGeom>
          <a:noFill/>
        </p:spPr>
        <p:txBody>
          <a:bodyPr wrap="square" rtlCol="0">
            <a:spAutoFit/>
          </a:bodyPr>
          <a:lstStyle/>
          <a:p>
            <a:pPr marL="285750" indent="-285750">
              <a:buFont typeface="Arial" panose="020B0604020202020204" pitchFamily="34" charset="0"/>
              <a:buChar char="•"/>
            </a:pPr>
            <a:r>
              <a:rPr lang="en-US" dirty="0"/>
              <a:t>R</a:t>
            </a:r>
            <a:r>
              <a:rPr lang="en-US" sz="2000" dirty="0"/>
              <a:t>einforcement learning (RL) is a framework for teaching an agent how to act in the world in a way that maximizes reward. When the learning is done by a neural network, we refer to it as Deep Reinforcement Learning (Deep RL). </a:t>
            </a:r>
          </a:p>
          <a:p>
            <a:pPr marL="285750" indent="-285750">
              <a:buFont typeface="Arial" panose="020B0604020202020204" pitchFamily="34" charset="0"/>
              <a:buChar char="•"/>
            </a:pPr>
            <a:r>
              <a:rPr lang="en-US" sz="2000" dirty="0"/>
              <a:t>Deep RL allows us to apply neural networks in simulated or real-world environments when sequences of decisions need to be made. Applications include game playing, robotics , malware detection, autonomous vehicle, and much more.</a:t>
            </a:r>
          </a:p>
        </p:txBody>
      </p:sp>
      <p:pic>
        <p:nvPicPr>
          <p:cNvPr id="5" name="Picture 4">
            <a:extLst>
              <a:ext uri="{FF2B5EF4-FFF2-40B4-BE49-F238E27FC236}">
                <a16:creationId xmlns:a16="http://schemas.microsoft.com/office/drawing/2014/main" id="{AA44F1B3-BCD0-D24A-A840-1FEA5E4F20FA}"/>
              </a:ext>
            </a:extLst>
          </p:cNvPr>
          <p:cNvPicPr>
            <a:picLocks noChangeAspect="1"/>
          </p:cNvPicPr>
          <p:nvPr/>
        </p:nvPicPr>
        <p:blipFill>
          <a:blip r:embed="rId3"/>
          <a:stretch>
            <a:fillRect/>
          </a:stretch>
        </p:blipFill>
        <p:spPr>
          <a:xfrm>
            <a:off x="6358465" y="4458089"/>
            <a:ext cx="4411137" cy="2208074"/>
          </a:xfrm>
          <a:prstGeom prst="rect">
            <a:avLst/>
          </a:prstGeom>
        </p:spPr>
      </p:pic>
      <p:pic>
        <p:nvPicPr>
          <p:cNvPr id="6" name="Picture 5">
            <a:extLst>
              <a:ext uri="{FF2B5EF4-FFF2-40B4-BE49-F238E27FC236}">
                <a16:creationId xmlns:a16="http://schemas.microsoft.com/office/drawing/2014/main" id="{908D006C-7BA3-0740-A265-6DC33725C9B1}"/>
              </a:ext>
            </a:extLst>
          </p:cNvPr>
          <p:cNvPicPr>
            <a:picLocks noChangeAspect="1"/>
          </p:cNvPicPr>
          <p:nvPr/>
        </p:nvPicPr>
        <p:blipFill>
          <a:blip r:embed="rId4"/>
          <a:stretch>
            <a:fillRect/>
          </a:stretch>
        </p:blipFill>
        <p:spPr>
          <a:xfrm>
            <a:off x="1138765" y="4362061"/>
            <a:ext cx="4957235" cy="2413000"/>
          </a:xfrm>
          <a:prstGeom prst="rect">
            <a:avLst/>
          </a:prstGeom>
        </p:spPr>
      </p:pic>
    </p:spTree>
    <p:extLst>
      <p:ext uri="{BB962C8B-B14F-4D97-AF65-F5344CB8AC3E}">
        <p14:creationId xmlns:p14="http://schemas.microsoft.com/office/powerpoint/2010/main" val="2020645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Deep Learning: Introduction</a:t>
            </a:r>
          </a:p>
          <a:p>
            <a:pPr lvl="1"/>
            <a:r>
              <a:rPr lang="en-US" dirty="0"/>
              <a:t>Motivation</a:t>
            </a:r>
          </a:p>
          <a:p>
            <a:pPr lvl="1"/>
            <a:r>
              <a:rPr lang="en-US" dirty="0"/>
              <a:t>Deep Learning Intuition</a:t>
            </a:r>
          </a:p>
          <a:p>
            <a:r>
              <a:rPr lang="en-US" dirty="0"/>
              <a:t>Major DL Architectures and Algorithms</a:t>
            </a:r>
          </a:p>
          <a:p>
            <a:pPr lvl="1"/>
            <a:r>
              <a:rPr lang="en-US" dirty="0"/>
              <a:t>Supervised earning</a:t>
            </a:r>
          </a:p>
          <a:p>
            <a:pPr lvl="1"/>
            <a:r>
              <a:rPr lang="en-US" dirty="0"/>
              <a:t>Unsupervised Learning</a:t>
            </a:r>
          </a:p>
          <a:p>
            <a:pPr lvl="1"/>
            <a:r>
              <a:rPr lang="en-US" dirty="0"/>
              <a:t>Reinforcement Learning</a:t>
            </a:r>
          </a:p>
        </p:txBody>
      </p:sp>
      <p:sp>
        <p:nvSpPr>
          <p:cNvPr id="4" name="Slide Number Placeholder 3"/>
          <p:cNvSpPr>
            <a:spLocks noGrp="1"/>
          </p:cNvSpPr>
          <p:nvPr>
            <p:ph type="sldNum" sz="quarter" idx="12"/>
          </p:nvPr>
        </p:nvSpPr>
        <p:spPr/>
        <p:txBody>
          <a:bodyPr/>
          <a:lstStyle/>
          <a:p>
            <a:fld id="{C3B144FA-A4B6-4BA2-9DD1-C172BBD468E4}" type="slidenum">
              <a:rPr lang="en-US" smtClean="0"/>
              <a:t>2</a:t>
            </a:fld>
            <a:endParaRPr lang="en-US"/>
          </a:p>
        </p:txBody>
      </p:sp>
    </p:spTree>
    <p:extLst>
      <p:ext uri="{BB962C8B-B14F-4D97-AF65-F5344CB8AC3E}">
        <p14:creationId xmlns:p14="http://schemas.microsoft.com/office/powerpoint/2010/main" val="2282635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22777" y="910312"/>
            <a:ext cx="3607855" cy="3367707"/>
          </a:xfrm>
        </p:spPr>
        <p:txBody>
          <a:bodyPr>
            <a:normAutofit fontScale="85000" lnSpcReduction="20000"/>
          </a:bodyPr>
          <a:lstStyle/>
          <a:p>
            <a:pPr marL="0" indent="0">
              <a:buNone/>
            </a:pPr>
            <a:r>
              <a:rPr lang="en-US" dirty="0"/>
              <a:t>Nature, 27 January 2016:</a:t>
            </a:r>
          </a:p>
          <a:p>
            <a:r>
              <a:rPr lang="en-US" dirty="0"/>
              <a:t>“…AlphaGo program applied </a:t>
            </a:r>
            <a:r>
              <a:rPr lang="en-US" b="1" dirty="0">
                <a:solidFill>
                  <a:srgbClr val="FF0000"/>
                </a:solidFill>
              </a:rPr>
              <a:t>deep learning</a:t>
            </a:r>
            <a:r>
              <a:rPr lang="en-US" dirty="0"/>
              <a:t> in neural networks (convolutional NN) — brain-inspired programs in which connections between layers of simulated neurons are strengthened through examples and experience.”</a:t>
            </a:r>
          </a:p>
          <a:p>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3</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849" y="840225"/>
            <a:ext cx="3149599" cy="3367707"/>
          </a:xfrm>
          <a:prstGeom prst="rect">
            <a:avLst/>
          </a:prstGeom>
        </p:spPr>
      </p:pic>
      <p:sp>
        <p:nvSpPr>
          <p:cNvPr id="6" name="Title 1">
            <a:extLst>
              <a:ext uri="{FF2B5EF4-FFF2-40B4-BE49-F238E27FC236}">
                <a16:creationId xmlns:a16="http://schemas.microsoft.com/office/drawing/2014/main" id="{C30005DF-76A9-1543-99E9-712C3B818DDC}"/>
              </a:ext>
            </a:extLst>
          </p:cNvPr>
          <p:cNvSpPr>
            <a:spLocks noGrp="1"/>
          </p:cNvSpPr>
          <p:nvPr>
            <p:ph type="title"/>
          </p:nvPr>
        </p:nvSpPr>
        <p:spPr>
          <a:xfrm>
            <a:off x="809622" y="152902"/>
            <a:ext cx="10117667" cy="601042"/>
          </a:xfrm>
        </p:spPr>
        <p:txBody>
          <a:bodyPr>
            <a:normAutofit fontScale="90000"/>
          </a:bodyPr>
          <a:lstStyle/>
          <a:p>
            <a:r>
              <a:rPr lang="en-US" dirty="0"/>
              <a:t>AI &amp; Deep Learning: The Revolution</a:t>
            </a:r>
          </a:p>
        </p:txBody>
      </p:sp>
      <p:pic>
        <p:nvPicPr>
          <p:cNvPr id="2" name="Picture 1">
            <a:extLst>
              <a:ext uri="{FF2B5EF4-FFF2-40B4-BE49-F238E27FC236}">
                <a16:creationId xmlns:a16="http://schemas.microsoft.com/office/drawing/2014/main" id="{E2501E6E-AE40-F24C-8DB7-0ED75260434E}"/>
              </a:ext>
            </a:extLst>
          </p:cNvPr>
          <p:cNvPicPr>
            <a:picLocks noChangeAspect="1"/>
          </p:cNvPicPr>
          <p:nvPr/>
        </p:nvPicPr>
        <p:blipFill>
          <a:blip r:embed="rId3"/>
          <a:stretch>
            <a:fillRect/>
          </a:stretch>
        </p:blipFill>
        <p:spPr>
          <a:xfrm>
            <a:off x="831849" y="4417457"/>
            <a:ext cx="3467100" cy="2304018"/>
          </a:xfrm>
          <a:prstGeom prst="rect">
            <a:avLst/>
          </a:prstGeom>
        </p:spPr>
      </p:pic>
      <p:pic>
        <p:nvPicPr>
          <p:cNvPr id="7" name="Picture 6">
            <a:extLst>
              <a:ext uri="{FF2B5EF4-FFF2-40B4-BE49-F238E27FC236}">
                <a16:creationId xmlns:a16="http://schemas.microsoft.com/office/drawing/2014/main" id="{35C90E26-DD5B-FE41-BACB-3895715831E7}"/>
              </a:ext>
            </a:extLst>
          </p:cNvPr>
          <p:cNvPicPr>
            <a:picLocks noChangeAspect="1"/>
          </p:cNvPicPr>
          <p:nvPr/>
        </p:nvPicPr>
        <p:blipFill>
          <a:blip r:embed="rId4"/>
          <a:stretch>
            <a:fillRect/>
          </a:stretch>
        </p:blipFill>
        <p:spPr>
          <a:xfrm>
            <a:off x="4311648" y="4417457"/>
            <a:ext cx="4038600" cy="2304018"/>
          </a:xfrm>
          <a:prstGeom prst="rect">
            <a:avLst/>
          </a:prstGeom>
        </p:spPr>
      </p:pic>
      <p:pic>
        <p:nvPicPr>
          <p:cNvPr id="8" name="Picture 7">
            <a:extLst>
              <a:ext uri="{FF2B5EF4-FFF2-40B4-BE49-F238E27FC236}">
                <a16:creationId xmlns:a16="http://schemas.microsoft.com/office/drawing/2014/main" id="{AABF8328-567A-B444-84C1-34BFD02BE1CF}"/>
              </a:ext>
            </a:extLst>
          </p:cNvPr>
          <p:cNvPicPr>
            <a:picLocks noChangeAspect="1"/>
          </p:cNvPicPr>
          <p:nvPr/>
        </p:nvPicPr>
        <p:blipFill>
          <a:blip r:embed="rId5"/>
          <a:stretch>
            <a:fillRect/>
          </a:stretch>
        </p:blipFill>
        <p:spPr>
          <a:xfrm>
            <a:off x="8350247" y="737567"/>
            <a:ext cx="3607855" cy="1702976"/>
          </a:xfrm>
          <a:prstGeom prst="rect">
            <a:avLst/>
          </a:prstGeom>
        </p:spPr>
      </p:pic>
      <p:pic>
        <p:nvPicPr>
          <p:cNvPr id="9" name="Picture 8">
            <a:extLst>
              <a:ext uri="{FF2B5EF4-FFF2-40B4-BE49-F238E27FC236}">
                <a16:creationId xmlns:a16="http://schemas.microsoft.com/office/drawing/2014/main" id="{C5D0222A-F946-F149-8023-14A5E1A29DFE}"/>
              </a:ext>
            </a:extLst>
          </p:cNvPr>
          <p:cNvPicPr>
            <a:picLocks noChangeAspect="1"/>
          </p:cNvPicPr>
          <p:nvPr/>
        </p:nvPicPr>
        <p:blipFill>
          <a:blip r:embed="rId6"/>
          <a:stretch>
            <a:fillRect/>
          </a:stretch>
        </p:blipFill>
        <p:spPr>
          <a:xfrm>
            <a:off x="8348133" y="2543201"/>
            <a:ext cx="3607855" cy="1874256"/>
          </a:xfrm>
          <a:prstGeom prst="rect">
            <a:avLst/>
          </a:prstGeom>
        </p:spPr>
      </p:pic>
      <p:pic>
        <p:nvPicPr>
          <p:cNvPr id="10" name="Picture 9">
            <a:extLst>
              <a:ext uri="{FF2B5EF4-FFF2-40B4-BE49-F238E27FC236}">
                <a16:creationId xmlns:a16="http://schemas.microsoft.com/office/drawing/2014/main" id="{4ECCEAA5-940E-C649-8199-32CD22753CAF}"/>
              </a:ext>
            </a:extLst>
          </p:cNvPr>
          <p:cNvPicPr>
            <a:picLocks noChangeAspect="1"/>
          </p:cNvPicPr>
          <p:nvPr/>
        </p:nvPicPr>
        <p:blipFill>
          <a:blip r:embed="rId7"/>
          <a:stretch>
            <a:fillRect/>
          </a:stretch>
        </p:blipFill>
        <p:spPr>
          <a:xfrm>
            <a:off x="8362947" y="4530105"/>
            <a:ext cx="3607855" cy="2191369"/>
          </a:xfrm>
          <a:prstGeom prst="rect">
            <a:avLst/>
          </a:prstGeom>
        </p:spPr>
      </p:pic>
    </p:spTree>
    <p:extLst>
      <p:ext uri="{BB962C8B-B14F-4D97-AF65-F5344CB8AC3E}">
        <p14:creationId xmlns:p14="http://schemas.microsoft.com/office/powerpoint/2010/main" val="4266551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3B144FA-A4B6-4BA2-9DD1-C172BBD468E4}" type="slidenum">
              <a:rPr lang="en-US" smtClean="0"/>
              <a:t>4</a:t>
            </a:fld>
            <a:endParaRPr lang="en-US"/>
          </a:p>
        </p:txBody>
      </p:sp>
      <p:pic>
        <p:nvPicPr>
          <p:cNvPr id="7" name="Picture 6">
            <a:extLst>
              <a:ext uri="{FF2B5EF4-FFF2-40B4-BE49-F238E27FC236}">
                <a16:creationId xmlns:a16="http://schemas.microsoft.com/office/drawing/2014/main" id="{6B690D31-3DA8-E441-8166-C7A214A6A147}"/>
              </a:ext>
            </a:extLst>
          </p:cNvPr>
          <p:cNvPicPr>
            <a:picLocks noChangeAspect="1"/>
          </p:cNvPicPr>
          <p:nvPr/>
        </p:nvPicPr>
        <p:blipFill>
          <a:blip r:embed="rId2"/>
          <a:stretch>
            <a:fillRect/>
          </a:stretch>
        </p:blipFill>
        <p:spPr>
          <a:xfrm>
            <a:off x="1066801" y="841375"/>
            <a:ext cx="9608058" cy="5175250"/>
          </a:xfrm>
          <a:prstGeom prst="rect">
            <a:avLst/>
          </a:prstGeom>
        </p:spPr>
      </p:pic>
    </p:spTree>
    <p:extLst>
      <p:ext uri="{BB962C8B-B14F-4D97-AF65-F5344CB8AC3E}">
        <p14:creationId xmlns:p14="http://schemas.microsoft.com/office/powerpoint/2010/main" val="694250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Today</a:t>
            </a:r>
          </a:p>
        </p:txBody>
      </p:sp>
      <p:sp>
        <p:nvSpPr>
          <p:cNvPr id="3" name="Content Placeholder 2"/>
          <p:cNvSpPr>
            <a:spLocks noGrp="1"/>
          </p:cNvSpPr>
          <p:nvPr>
            <p:ph idx="1"/>
          </p:nvPr>
        </p:nvSpPr>
        <p:spPr/>
        <p:txBody>
          <a:bodyPr>
            <a:normAutofit/>
          </a:bodyPr>
          <a:lstStyle/>
          <a:p>
            <a:r>
              <a:rPr lang="en-US" dirty="0"/>
              <a:t>Advancement in Speech Recognition</a:t>
            </a:r>
          </a:p>
          <a:p>
            <a:pPr lvl="1"/>
            <a:r>
              <a:rPr lang="en-US" dirty="0"/>
              <a:t>Microsoft and Google have both deployed DL-based speech recognition systems in their products</a:t>
            </a:r>
          </a:p>
          <a:p>
            <a:r>
              <a:rPr lang="en-US" dirty="0"/>
              <a:t>Advancement in Computer Vision</a:t>
            </a:r>
          </a:p>
          <a:p>
            <a:pPr lvl="1"/>
            <a:r>
              <a:rPr lang="en-US" dirty="0"/>
              <a:t>The record holders on ImageNet and Semantic Segmentation are convolutional nets</a:t>
            </a:r>
          </a:p>
          <a:p>
            <a:r>
              <a:rPr lang="en-US" dirty="0"/>
              <a:t>Advancement in Natural Language Processing</a:t>
            </a:r>
          </a:p>
          <a:p>
            <a:pPr lvl="1"/>
            <a:r>
              <a:rPr lang="en-US" dirty="0"/>
              <a:t>Google Translate included and deployed DL-based machine translation for many languages.</a:t>
            </a:r>
          </a:p>
          <a:p>
            <a:r>
              <a:rPr lang="en-US" dirty="0"/>
              <a:t>Many other applications from autonomous vehicles to robotics…</a:t>
            </a:r>
          </a:p>
          <a:p>
            <a:pPr lvl="1"/>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5</a:t>
            </a:fld>
            <a:endParaRPr lang="en-US"/>
          </a:p>
        </p:txBody>
      </p:sp>
    </p:spTree>
    <p:extLst>
      <p:ext uri="{BB962C8B-B14F-4D97-AF65-F5344CB8AC3E}">
        <p14:creationId xmlns:p14="http://schemas.microsoft.com/office/powerpoint/2010/main" val="1786908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Motivations for Deep Architectures</a:t>
            </a:r>
          </a:p>
        </p:txBody>
      </p:sp>
      <p:sp>
        <p:nvSpPr>
          <p:cNvPr id="3" name="Content Placeholder 2"/>
          <p:cNvSpPr>
            <a:spLocks noGrp="1"/>
          </p:cNvSpPr>
          <p:nvPr>
            <p:ph idx="1"/>
          </p:nvPr>
        </p:nvSpPr>
        <p:spPr>
          <a:xfrm>
            <a:off x="838200" y="1690688"/>
            <a:ext cx="10515600" cy="4351338"/>
          </a:xfrm>
        </p:spPr>
        <p:txBody>
          <a:bodyPr>
            <a:normAutofit fontScale="92500" lnSpcReduction="10000"/>
          </a:bodyPr>
          <a:lstStyle/>
          <a:p>
            <a:r>
              <a:rPr lang="en-US" dirty="0"/>
              <a:t>Insufficient depth can hurt</a:t>
            </a:r>
          </a:p>
          <a:p>
            <a:pPr lvl="1"/>
            <a:r>
              <a:rPr lang="en-US" dirty="0"/>
              <a:t>With shallow architecture (SVM, NB, KNN, etc.), the required number of nodes in the graph (i.e. computations, and also number of parameters, when we try to learn the function) may grow very large.</a:t>
            </a:r>
          </a:p>
          <a:p>
            <a:pPr lvl="1"/>
            <a:r>
              <a:rPr lang="en-US" dirty="0"/>
              <a:t>Many functions that can be represented efficiently with a deep architecture cannot be represented efficiently with a shallow one.</a:t>
            </a:r>
          </a:p>
          <a:p>
            <a:r>
              <a:rPr lang="en-US" dirty="0"/>
              <a:t>The brain has a deep architecture</a:t>
            </a:r>
          </a:p>
          <a:p>
            <a:pPr lvl="1"/>
            <a:r>
              <a:rPr lang="en-US" dirty="0"/>
              <a:t>The visual cortex shows a sequence of areas each of which contains a representation of the input, and signals flow from one to the next.</a:t>
            </a:r>
          </a:p>
          <a:p>
            <a:r>
              <a:rPr lang="en-US" dirty="0"/>
              <a:t>Cognitive processes seem deep</a:t>
            </a:r>
          </a:p>
          <a:p>
            <a:pPr lvl="1"/>
            <a:r>
              <a:rPr lang="en-US" dirty="0"/>
              <a:t>Humans organize their ideas and concepts hierarchically.</a:t>
            </a:r>
          </a:p>
          <a:p>
            <a:pPr lvl="1"/>
            <a:r>
              <a:rPr lang="en-US" dirty="0"/>
              <a:t>Humans first learn simpler concepts and then compose them to represent more abstract ones.</a:t>
            </a:r>
          </a:p>
        </p:txBody>
      </p:sp>
      <p:sp>
        <p:nvSpPr>
          <p:cNvPr id="4" name="Slide Number Placeholder 3"/>
          <p:cNvSpPr>
            <a:spLocks noGrp="1"/>
          </p:cNvSpPr>
          <p:nvPr>
            <p:ph type="sldNum" sz="quarter" idx="12"/>
          </p:nvPr>
        </p:nvSpPr>
        <p:spPr/>
        <p:txBody>
          <a:bodyPr/>
          <a:lstStyle/>
          <a:p>
            <a:fld id="{C3B144FA-A4B6-4BA2-9DD1-C172BBD468E4}" type="slidenum">
              <a:rPr lang="en-US" smtClean="0"/>
              <a:t>6</a:t>
            </a:fld>
            <a:endParaRPr lang="en-US"/>
          </a:p>
        </p:txBody>
      </p:sp>
    </p:spTree>
    <p:extLst>
      <p:ext uri="{BB962C8B-B14F-4D97-AF65-F5344CB8AC3E}">
        <p14:creationId xmlns:p14="http://schemas.microsoft.com/office/powerpoint/2010/main" val="1228025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7033"/>
            <a:ext cx="10515600" cy="1325563"/>
          </a:xfrm>
        </p:spPr>
        <p:txBody>
          <a:bodyPr/>
          <a:lstStyle/>
          <a:p>
            <a:r>
              <a:rPr lang="en-US" dirty="0"/>
              <a:t>Representation Learning &amp; Deep Learning</a:t>
            </a:r>
          </a:p>
        </p:txBody>
      </p:sp>
      <p:sp>
        <p:nvSpPr>
          <p:cNvPr id="3" name="Content Placeholder 2"/>
          <p:cNvSpPr>
            <a:spLocks noGrp="1"/>
          </p:cNvSpPr>
          <p:nvPr>
            <p:ph idx="1"/>
          </p:nvPr>
        </p:nvSpPr>
        <p:spPr>
          <a:xfrm>
            <a:off x="838200" y="1397831"/>
            <a:ext cx="10578319" cy="4958519"/>
          </a:xfrm>
        </p:spPr>
        <p:txBody>
          <a:bodyPr>
            <a:normAutofit lnSpcReduction="10000"/>
          </a:bodyPr>
          <a:lstStyle/>
          <a:p>
            <a:r>
              <a:rPr lang="en-US" b="1" dirty="0"/>
              <a:t>Representation Learning </a:t>
            </a:r>
            <a:r>
              <a:rPr lang="en-US" dirty="0"/>
              <a:t>is a set of methods that allows a machine to be fed with raw data and to automatically discover the representations needed for detection or classification. </a:t>
            </a:r>
          </a:p>
          <a:p>
            <a:r>
              <a:rPr lang="en-US" b="1" dirty="0"/>
              <a:t>Deep Learning</a:t>
            </a:r>
            <a:r>
              <a:rPr lang="en-US" dirty="0"/>
              <a:t> methods are representation learning methods with multiple levels of representation, obtained by composing simple but non-linear modules that each transform the representation at one level (starting with the raw input) into a representation at a higher, slightly more abstract level. With the composition of enough such transformations, very complex functions can be learned. </a:t>
            </a:r>
          </a:p>
          <a:p>
            <a:r>
              <a:rPr lang="en-US" dirty="0"/>
              <a:t>E.g., in </a:t>
            </a:r>
            <a:r>
              <a:rPr lang="en-US" u="sng" dirty="0"/>
              <a:t>image recognition</a:t>
            </a:r>
            <a:r>
              <a:rPr lang="en-US" dirty="0"/>
              <a:t>, pixels </a:t>
            </a:r>
            <a:r>
              <a:rPr lang="en-US" dirty="0">
                <a:sym typeface="Wingdings" pitchFamily="2" charset="2"/>
              </a:rPr>
              <a:t> edges  motifs  parts  objects; in </a:t>
            </a:r>
            <a:r>
              <a:rPr lang="en-US" u="sng" dirty="0">
                <a:sym typeface="Wingdings" pitchFamily="2" charset="2"/>
              </a:rPr>
              <a:t>speech recognition</a:t>
            </a:r>
            <a:r>
              <a:rPr lang="en-US" dirty="0">
                <a:sym typeface="Wingdings" pitchFamily="2" charset="2"/>
              </a:rPr>
              <a:t>, sounds  phones  phonemes  syllables  words  phrases  sentences</a:t>
            </a:r>
          </a:p>
          <a:p>
            <a:r>
              <a:rPr lang="en-US" dirty="0"/>
              <a:t>Many DL methods build upon </a:t>
            </a:r>
            <a:r>
              <a:rPr lang="en-US" b="1" dirty="0"/>
              <a:t>Deep Neural Networks </a:t>
            </a:r>
            <a:r>
              <a:rPr lang="en-US" dirty="0"/>
              <a:t>(e.g., CNN).</a:t>
            </a:r>
          </a:p>
          <a:p>
            <a:endParaRPr lang="en-US" dirty="0">
              <a:sym typeface="Wingdings" pitchFamily="2" charset="2"/>
            </a:endParaRPr>
          </a:p>
          <a:p>
            <a:endParaRPr lang="en-US" dirty="0">
              <a:sym typeface="Wingdings" pitchFamily="2" charset="2"/>
            </a:endParaRPr>
          </a:p>
          <a:p>
            <a:endParaRPr lang="en-US" dirty="0"/>
          </a:p>
          <a:p>
            <a:endParaRPr lang="en-US" dirty="0"/>
          </a:p>
        </p:txBody>
      </p:sp>
      <p:sp>
        <p:nvSpPr>
          <p:cNvPr id="6" name="Slide Number Placeholder 5"/>
          <p:cNvSpPr>
            <a:spLocks noGrp="1"/>
          </p:cNvSpPr>
          <p:nvPr>
            <p:ph type="sldNum" sz="quarter" idx="12"/>
          </p:nvPr>
        </p:nvSpPr>
        <p:spPr/>
        <p:txBody>
          <a:bodyPr/>
          <a:lstStyle/>
          <a:p>
            <a:fld id="{0883C173-7C03-404B-81A2-F5FA5A135A02}" type="slidenum">
              <a:rPr lang="en-US" smtClean="0"/>
              <a:t>7</a:t>
            </a:fld>
            <a:endParaRPr lang="en-US"/>
          </a:p>
        </p:txBody>
      </p:sp>
    </p:spTree>
    <p:extLst>
      <p:ext uri="{BB962C8B-B14F-4D97-AF65-F5344CB8AC3E}">
        <p14:creationId xmlns:p14="http://schemas.microsoft.com/office/powerpoint/2010/main" val="1151549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932" y="258763"/>
            <a:ext cx="11133667" cy="1325563"/>
          </a:xfrm>
        </p:spPr>
        <p:txBody>
          <a:bodyPr>
            <a:normAutofit/>
          </a:bodyPr>
          <a:lstStyle/>
          <a:p>
            <a:r>
              <a:rPr lang="en-US" sz="4000" dirty="0"/>
              <a:t>Deep Learning = Learning Hierarchical Representations</a:t>
            </a:r>
          </a:p>
        </p:txBody>
      </p:sp>
      <p:sp>
        <p:nvSpPr>
          <p:cNvPr id="4" name="Slide Number Placeholder 3"/>
          <p:cNvSpPr>
            <a:spLocks noGrp="1"/>
          </p:cNvSpPr>
          <p:nvPr>
            <p:ph type="sldNum" sz="quarter" idx="12"/>
          </p:nvPr>
        </p:nvSpPr>
        <p:spPr/>
        <p:txBody>
          <a:bodyPr/>
          <a:lstStyle/>
          <a:p>
            <a:fld id="{C3B144FA-A4B6-4BA2-9DD1-C172BBD468E4}" type="slidenum">
              <a:rPr lang="en-US" smtClean="0"/>
              <a:t>8</a:t>
            </a:fld>
            <a:endParaRPr lang="en-US"/>
          </a:p>
        </p:txBody>
      </p:sp>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39069" y="1630363"/>
            <a:ext cx="8761412" cy="5227637"/>
          </a:xfrm>
        </p:spPr>
      </p:pic>
    </p:spTree>
    <p:extLst>
      <p:ext uri="{BB962C8B-B14F-4D97-AF65-F5344CB8AC3E}">
        <p14:creationId xmlns:p14="http://schemas.microsoft.com/office/powerpoint/2010/main" val="2072861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Learning Representations: a challenge for ML, CV, AI, Neuroscience, Cognitive Science...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3733" y="1847850"/>
            <a:ext cx="8199389" cy="4351338"/>
          </a:xfrm>
        </p:spPr>
      </p:pic>
      <p:sp>
        <p:nvSpPr>
          <p:cNvPr id="4" name="Slide Number Placeholder 3"/>
          <p:cNvSpPr>
            <a:spLocks noGrp="1"/>
          </p:cNvSpPr>
          <p:nvPr>
            <p:ph type="sldNum" sz="quarter" idx="12"/>
          </p:nvPr>
        </p:nvSpPr>
        <p:spPr/>
        <p:txBody>
          <a:bodyPr/>
          <a:lstStyle/>
          <a:p>
            <a:fld id="{C3B144FA-A4B6-4BA2-9DD1-C172BBD468E4}" type="slidenum">
              <a:rPr lang="en-US" smtClean="0"/>
              <a:t>9</a:t>
            </a:fld>
            <a:endParaRPr lang="en-US"/>
          </a:p>
        </p:txBody>
      </p:sp>
    </p:spTree>
    <p:extLst>
      <p:ext uri="{BB962C8B-B14F-4D97-AF65-F5344CB8AC3E}">
        <p14:creationId xmlns:p14="http://schemas.microsoft.com/office/powerpoint/2010/main" val="2296088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10842</TotalTime>
  <Words>953</Words>
  <Application>Microsoft Macintosh PowerPoint</Application>
  <PresentationFormat>Widescreen</PresentationFormat>
  <Paragraphs>94</Paragraphs>
  <Slides>18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Deep Learning: An Overview</vt:lpstr>
      <vt:lpstr>Outline</vt:lpstr>
      <vt:lpstr>AI &amp; Deep Learning: The Revolution</vt:lpstr>
      <vt:lpstr>PowerPoint Presentation</vt:lpstr>
      <vt:lpstr>Deep Learning Today</vt:lpstr>
      <vt:lpstr>Motivations for Deep Architectures</vt:lpstr>
      <vt:lpstr>Representation Learning &amp; Deep Learning</vt:lpstr>
      <vt:lpstr>Deep Learning = Learning Hierarchical Representations</vt:lpstr>
      <vt:lpstr>Learning Representations: a challenge for ML, CV, AI, Neuroscience, Cognitive Science...</vt:lpstr>
      <vt:lpstr>Major DL Architectures &amp; Paradigms</vt:lpstr>
      <vt:lpstr>Major DL Architectures &amp; Paradigms (Fridman,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Li, Weifeng - (weifengli)</dc:creator>
  <cp:lastModifiedBy>Chen, Hsinchun - (hsinchun)</cp:lastModifiedBy>
  <cp:revision>923</cp:revision>
  <cp:lastPrinted>2016-04-12T22:27:26Z</cp:lastPrinted>
  <dcterms:created xsi:type="dcterms:W3CDTF">2015-12-02T00:39:03Z</dcterms:created>
  <dcterms:modified xsi:type="dcterms:W3CDTF">2020-04-11T01:55:03Z</dcterms:modified>
</cp:coreProperties>
</file>